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8"/>
  </p:notesMasterIdLst>
  <p:sldIdLst>
    <p:sldId id="383" r:id="rId5"/>
    <p:sldId id="384" r:id="rId6"/>
    <p:sldId id="367" r:id="rId7"/>
    <p:sldId id="368" r:id="rId8"/>
    <p:sldId id="371" r:id="rId9"/>
    <p:sldId id="316" r:id="rId10"/>
    <p:sldId id="342" r:id="rId11"/>
    <p:sldId id="343" r:id="rId12"/>
    <p:sldId id="317" r:id="rId13"/>
    <p:sldId id="318" r:id="rId14"/>
    <p:sldId id="319" r:id="rId15"/>
    <p:sldId id="385" r:id="rId16"/>
    <p:sldId id="320" r:id="rId17"/>
    <p:sldId id="321" r:id="rId18"/>
    <p:sldId id="322" r:id="rId19"/>
    <p:sldId id="341" r:id="rId20"/>
    <p:sldId id="373" r:id="rId21"/>
    <p:sldId id="374" r:id="rId22"/>
    <p:sldId id="375" r:id="rId23"/>
    <p:sldId id="376" r:id="rId24"/>
    <p:sldId id="377" r:id="rId25"/>
    <p:sldId id="346" r:id="rId26"/>
    <p:sldId id="361" r:id="rId27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hael Quirke" initials="MQ" lastIdx="1" clrIdx="0">
    <p:extLst>
      <p:ext uri="{19B8F6BF-5375-455C-9EA6-DF929625EA0E}">
        <p15:presenceInfo xmlns:p15="http://schemas.microsoft.com/office/powerpoint/2012/main" userId="S::michael@carmichaelireland.ie::c4ba4ffe-41fe-45ec-91a6-5b8f6ea2bf8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91" autoAdjust="0"/>
    <p:restoredTop sz="94660"/>
  </p:normalViewPr>
  <p:slideViewPr>
    <p:cSldViewPr>
      <p:cViewPr varScale="1">
        <p:scale>
          <a:sx n="80" d="100"/>
          <a:sy n="80" d="100"/>
        </p:scale>
        <p:origin x="117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725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54AF60-B795-4407-8DCC-112DCC8D929C}" type="datetimeFigureOut">
              <a:rPr lang="en-IE" smtClean="0"/>
              <a:pPr/>
              <a:t>16/06/2020</a:t>
            </a:fld>
            <a:endParaRPr lang="en-I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28680D-E157-4789-8D2B-3D90B6F4C8A9}" type="slidenum">
              <a:rPr lang="en-IE" smtClean="0"/>
              <a:pPr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886362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28680D-E157-4789-8D2B-3D90B6F4C8A9}" type="slidenum">
              <a:rPr lang="en-IE" smtClean="0"/>
              <a:pPr/>
              <a:t>16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888533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95B74-2B05-4DDC-9032-11BDC1F291F0}" type="datetime1">
              <a:rPr lang="en-IE" smtClean="0"/>
              <a:t>16/06/2020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dirty="0"/>
              <a:t>Carmichael.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0886-26CC-4FE6-ADA9-CAC4E5062A43}" type="slidenum">
              <a:rPr lang="en-IE" smtClean="0"/>
              <a:pPr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437103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60C57-0C0A-42DB-B9B2-58184E116125}" type="datetime1">
              <a:rPr lang="en-IE" smtClean="0"/>
              <a:t>16/06/2020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dirty="0"/>
              <a:t>Carmichael.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0886-26CC-4FE6-ADA9-CAC4E5062A43}" type="slidenum">
              <a:rPr lang="en-IE" smtClean="0"/>
              <a:pPr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597288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44E49-2FAD-40F4-8F5A-6CCA738BFF88}" type="datetime1">
              <a:rPr lang="en-IE" smtClean="0"/>
              <a:t>16/06/2020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dirty="0"/>
              <a:t>Carmichael.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0886-26CC-4FE6-ADA9-CAC4E5062A43}" type="slidenum">
              <a:rPr lang="en-IE" smtClean="0"/>
              <a:pPr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784585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0080E-EAF4-45E9-8A13-B4CCBE6301D6}" type="datetime1">
              <a:rPr lang="en-IE" smtClean="0"/>
              <a:t>16/06/2020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dirty="0"/>
              <a:t>Carmichael.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0886-26CC-4FE6-ADA9-CAC4E5062A43}" type="slidenum">
              <a:rPr lang="en-IE" smtClean="0"/>
              <a:pPr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068132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C81BD-20C5-4AEE-8626-E14464C519E1}" type="datetime1">
              <a:rPr lang="en-IE" smtClean="0"/>
              <a:t>16/06/2020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dirty="0"/>
              <a:t>Carmichael.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0886-26CC-4FE6-ADA9-CAC4E5062A43}" type="slidenum">
              <a:rPr lang="en-IE" smtClean="0"/>
              <a:pPr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626904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DDF33-795D-4534-88CA-83ED2AB9F925}" type="datetime1">
              <a:rPr lang="en-IE" smtClean="0"/>
              <a:t>16/06/2020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dirty="0"/>
              <a:t>Carmichael.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0886-26CC-4FE6-ADA9-CAC4E5062A43}" type="slidenum">
              <a:rPr lang="en-IE" smtClean="0"/>
              <a:pPr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505107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C85C3-CAE5-48F7-9F4A-6B842C9C8047}" type="datetime1">
              <a:rPr lang="en-IE" smtClean="0"/>
              <a:t>16/06/2020</a:t>
            </a:fld>
            <a:endParaRPr lang="en-I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dirty="0"/>
              <a:t>Carmichael.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0886-26CC-4FE6-ADA9-CAC4E5062A43}" type="slidenum">
              <a:rPr lang="en-IE" smtClean="0"/>
              <a:pPr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842105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364C-CD02-462E-9AA8-EABD39FB9251}" type="datetime1">
              <a:rPr lang="en-IE" smtClean="0"/>
              <a:t>16/06/2020</a:t>
            </a:fld>
            <a:endParaRPr lang="en-I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dirty="0"/>
              <a:t>Carmichael.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0886-26CC-4FE6-ADA9-CAC4E5062A43}" type="slidenum">
              <a:rPr lang="en-IE" smtClean="0"/>
              <a:pPr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199293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08431-983D-49CD-B99B-3E7DCAE9C103}" type="datetime1">
              <a:rPr lang="en-IE" smtClean="0"/>
              <a:t>16/06/2020</a:t>
            </a:fld>
            <a:endParaRPr lang="en-I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dirty="0"/>
              <a:t>Carmichael.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0886-26CC-4FE6-ADA9-CAC4E5062A43}" type="slidenum">
              <a:rPr lang="en-IE" smtClean="0"/>
              <a:pPr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649572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27E53-EF93-4F1F-B59C-812712D2F451}" type="datetime1">
              <a:rPr lang="en-IE" smtClean="0"/>
              <a:t>16/06/2020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dirty="0"/>
              <a:t>Carmichael.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0886-26CC-4FE6-ADA9-CAC4E5062A43}" type="slidenum">
              <a:rPr lang="en-IE" smtClean="0"/>
              <a:pPr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517716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53555-50F8-4CC6-9289-DAE1830D4779}" type="datetime1">
              <a:rPr lang="en-IE" smtClean="0"/>
              <a:t>16/06/2020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dirty="0"/>
              <a:t>Carmichael.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0886-26CC-4FE6-ADA9-CAC4E5062A43}" type="slidenum">
              <a:rPr lang="en-IE" smtClean="0"/>
              <a:pPr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344538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3FC83D-E6BA-4ED6-BCE2-B37C51172148}" type="datetime1">
              <a:rPr lang="en-IE" smtClean="0"/>
              <a:t>16/06/2020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E" dirty="0"/>
              <a:t>Carmichael.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A70886-26CC-4FE6-ADA9-CAC4E5062A43}" type="slidenum">
              <a:rPr lang="en-IE" smtClean="0"/>
              <a:pPr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958045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training@carmichaelireland.ie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aritiesregulator.ie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armichaelireland.ie/courses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michaelireland.ie/courses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D24CFDA-D626-44AB-AB22-3234182915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0A7D56-FDF3-412D-A4A7-C500B72B9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50132"/>
            <a:ext cx="7886700" cy="1278389"/>
          </a:xfrm>
        </p:spPr>
        <p:txBody>
          <a:bodyPr>
            <a:normAutofit/>
          </a:bodyPr>
          <a:lstStyle/>
          <a:p>
            <a:pPr>
              <a:spcBef>
                <a:spcPts val="750"/>
              </a:spcBef>
            </a:pPr>
            <a:br>
              <a:rPr lang="en-IE" sz="2400" b="1" dirty="0">
                <a:solidFill>
                  <a:prstClr val="black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E" sz="2100" b="1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lang="en-IE" sz="24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2CA2F-655E-4ED0-A939-9B7EE5D528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905000"/>
            <a:ext cx="8134350" cy="396660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E" sz="2700" b="1" dirty="0">
                <a:latin typeface="Arial" panose="020B0604020202020204" pitchFamily="34" charset="0"/>
                <a:cs typeface="Arial" panose="020B0604020202020204" pitchFamily="34" charset="0"/>
              </a:rPr>
              <a:t>FINGAL PUBLIC PARTICIPATION NETWORK </a:t>
            </a:r>
            <a:endParaRPr lang="en-IE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IE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IE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GOVERNANCE CODE</a:t>
            </a:r>
          </a:p>
          <a:p>
            <a:pPr marL="0" indent="0">
              <a:buNone/>
            </a:pPr>
            <a:endParaRPr lang="en-IE" sz="18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IE" sz="18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IE" sz="1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THURSDAY 18</a:t>
            </a:r>
            <a:r>
              <a:rPr lang="en-IE" sz="1800" b="1" baseline="30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IE" sz="1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JUNE 2020 – 7pm- 8pm.</a:t>
            </a:r>
          </a:p>
          <a:p>
            <a:pPr marL="0" indent="0">
              <a:buNone/>
            </a:pPr>
            <a:endParaRPr lang="en-IE" sz="18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IE" sz="18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IE" sz="18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IE" sz="1500" b="1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n-IE" sz="1500" b="1" dirty="0">
                <a:solidFill>
                  <a:prstClr val="black"/>
                </a:solidFill>
              </a:rPr>
              <a:t>Trainer- Michael Quirke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08745D-724B-4A22-A400-4F71F2373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dirty="0"/>
              <a:t>Carmichael.</a:t>
            </a:r>
          </a:p>
        </p:txBody>
      </p:sp>
    </p:spTree>
    <p:extLst>
      <p:ext uri="{BB962C8B-B14F-4D97-AF65-F5344CB8AC3E}">
        <p14:creationId xmlns:p14="http://schemas.microsoft.com/office/powerpoint/2010/main" val="28148812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74C1A3E-D822-4E1D-B5FB-49692DAF17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9659" y="2290707"/>
            <a:ext cx="5066215" cy="39505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2C75276-D57C-4344-BC0A-0838D8488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PRINCIPLE 1</a:t>
            </a:r>
            <a:br>
              <a:rPr lang="en-IE" sz="4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E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ADVANCING CHARITABLE PURPOSE</a:t>
            </a:r>
            <a:endParaRPr lang="en-IE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AB68F4-6D19-4A65-972A-7BFC0FC26B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en-I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IE" sz="2400" dirty="0">
                <a:latin typeface="Arial" panose="020B0604020202020204" pitchFamily="34" charset="0"/>
                <a:cs typeface="Arial" panose="020B0604020202020204" pitchFamily="34" charset="0"/>
              </a:rPr>
              <a:t>1.4 Make sure your charity has the resources it needs to do </a:t>
            </a:r>
          </a:p>
          <a:p>
            <a:pPr marL="0" indent="0">
              <a:buNone/>
            </a:pPr>
            <a:r>
              <a:rPr lang="en-IE" sz="2400" dirty="0">
                <a:latin typeface="Arial" panose="020B0604020202020204" pitchFamily="34" charset="0"/>
                <a:cs typeface="Arial" panose="020B0604020202020204" pitchFamily="34" charset="0"/>
              </a:rPr>
              <a:t>       the activities you plan. If you do not have the 	resources, you need to show a </a:t>
            </a:r>
            <a:r>
              <a:rPr lang="en-IE" sz="2400" b="1" dirty="0">
                <a:latin typeface="Arial" panose="020B0604020202020204" pitchFamily="34" charset="0"/>
                <a:cs typeface="Arial" panose="020B0604020202020204" pitchFamily="34" charset="0"/>
              </a:rPr>
              <a:t>plan for obtaining 	</a:t>
            </a:r>
            <a:r>
              <a:rPr lang="en-IE" sz="2400" dirty="0">
                <a:latin typeface="Arial" panose="020B0604020202020204" pitchFamily="34" charset="0"/>
                <a:cs typeface="Arial" panose="020B0604020202020204" pitchFamily="34" charset="0"/>
              </a:rPr>
              <a:t>those resources.</a:t>
            </a:r>
          </a:p>
          <a:p>
            <a:pPr marL="0" indent="0">
              <a:buNone/>
            </a:pPr>
            <a:endParaRPr lang="en-I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IE" sz="2400" dirty="0">
                <a:latin typeface="Arial" panose="020B0604020202020204" pitchFamily="34" charset="0"/>
                <a:cs typeface="Arial" panose="020B0604020202020204" pitchFamily="34" charset="0"/>
              </a:rPr>
              <a:t>1.5 From time to time, review what you are </a:t>
            </a:r>
          </a:p>
          <a:p>
            <a:pPr marL="0" indent="0">
              <a:buNone/>
            </a:pPr>
            <a:r>
              <a:rPr lang="en-IE" sz="2400" dirty="0">
                <a:latin typeface="Arial" panose="020B0604020202020204" pitchFamily="34" charset="0"/>
                <a:cs typeface="Arial" panose="020B0604020202020204" pitchFamily="34" charset="0"/>
              </a:rPr>
              <a:t>       doing to make sure you are still:-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IE" sz="2400" dirty="0">
                <a:latin typeface="Arial" panose="020B0604020202020204" pitchFamily="34" charset="0"/>
                <a:cs typeface="Arial" panose="020B0604020202020204" pitchFamily="34" charset="0"/>
              </a:rPr>
              <a:t>        acting in line with your charities purpose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IE" sz="2400" dirty="0">
                <a:latin typeface="Arial" panose="020B0604020202020204" pitchFamily="34" charset="0"/>
                <a:cs typeface="Arial" panose="020B0604020202020204" pitchFamily="34" charset="0"/>
              </a:rPr>
              <a:t>         Providing Public Benefit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F0BDFA-5F85-4DA8-8743-1BF78ABDE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dirty="0">
                <a:highlight>
                  <a:srgbClr val="FFFF00"/>
                </a:highlight>
              </a:rPr>
              <a:t>Carmichael.</a:t>
            </a:r>
          </a:p>
        </p:txBody>
      </p:sp>
    </p:spTree>
    <p:extLst>
      <p:ext uri="{BB962C8B-B14F-4D97-AF65-F5344CB8AC3E}">
        <p14:creationId xmlns:p14="http://schemas.microsoft.com/office/powerpoint/2010/main" val="22053561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2D9EC30-0E70-4689-89C8-896C770286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7200" y="1887906"/>
            <a:ext cx="5066215" cy="39505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93704CF-7311-42E5-9003-D1756CCB5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PRINCIPLE 1</a:t>
            </a:r>
            <a:br>
              <a:rPr lang="en-IE" sz="3200" dirty="0">
                <a:solidFill>
                  <a:prstClr val="black"/>
                </a:solidFill>
              </a:rPr>
            </a:br>
            <a:r>
              <a:rPr lang="en-IE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ADVANCING CHARITABLE PURPOSE</a:t>
            </a:r>
            <a:endParaRPr lang="en-IE" sz="28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F6572F-F119-484B-A50D-B247412AF0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IE" sz="2600" b="1" dirty="0">
                <a:latin typeface="Arial" panose="020B0604020202020204" pitchFamily="34" charset="0"/>
                <a:cs typeface="Arial" panose="020B0604020202020204" pitchFamily="34" charset="0"/>
              </a:rPr>
              <a:t>ADDITIONAL STANDARDS:-</a:t>
            </a:r>
          </a:p>
          <a:p>
            <a:pPr marL="0" indent="0">
              <a:buNone/>
            </a:pPr>
            <a:r>
              <a:rPr lang="en-IE" sz="2800" dirty="0">
                <a:latin typeface="Arial" panose="020B0604020202020204" pitchFamily="34" charset="0"/>
                <a:cs typeface="Arial" panose="020B0604020202020204" pitchFamily="34" charset="0"/>
              </a:rPr>
              <a:t>1.6 Develop your Charities Strategic Plan and</a:t>
            </a:r>
          </a:p>
          <a:p>
            <a:pPr marL="0" indent="0">
              <a:buNone/>
            </a:pPr>
            <a:r>
              <a:rPr lang="en-IE" sz="2800" dirty="0">
                <a:latin typeface="Arial" panose="020B0604020202020204" pitchFamily="34" charset="0"/>
                <a:cs typeface="Arial" panose="020B0604020202020204" pitchFamily="34" charset="0"/>
              </a:rPr>
              <a:t>       associated operational plans.</a:t>
            </a:r>
          </a:p>
          <a:p>
            <a:pPr marL="0" indent="0">
              <a:buNone/>
            </a:pPr>
            <a:r>
              <a:rPr lang="en-IE" sz="2800" dirty="0">
                <a:latin typeface="Arial" panose="020B0604020202020204" pitchFamily="34" charset="0"/>
                <a:cs typeface="Arial" panose="020B0604020202020204" pitchFamily="34" charset="0"/>
              </a:rPr>
              <a:t>1.7 Make sure there is an appropriate system to</a:t>
            </a:r>
          </a:p>
          <a:p>
            <a:pPr marL="0" indent="0">
              <a:buNone/>
            </a:pPr>
            <a:r>
              <a:rPr lang="en-IE" sz="2800" dirty="0">
                <a:latin typeface="Arial" panose="020B0604020202020204" pitchFamily="34" charset="0"/>
                <a:cs typeface="Arial" panose="020B0604020202020204" pitchFamily="34" charset="0"/>
              </a:rPr>
              <a:t>        - Monitor your progress against your plans</a:t>
            </a:r>
          </a:p>
          <a:p>
            <a:pPr marL="0" indent="0">
              <a:buNone/>
            </a:pPr>
            <a:r>
              <a:rPr lang="en-IE" sz="2800" dirty="0">
                <a:latin typeface="Arial" panose="020B0604020202020204" pitchFamily="34" charset="0"/>
                <a:cs typeface="Arial" panose="020B0604020202020204" pitchFamily="34" charset="0"/>
              </a:rPr>
              <a:t>        - Evaluate the effectiveness of the work of your   	charity</a:t>
            </a:r>
          </a:p>
          <a:p>
            <a:pPr marL="0" indent="0">
              <a:buNone/>
            </a:pPr>
            <a:r>
              <a:rPr lang="en-IE" sz="2800" dirty="0">
                <a:latin typeface="Arial" panose="020B0604020202020204" pitchFamily="34" charset="0"/>
                <a:cs typeface="Arial" panose="020B0604020202020204" pitchFamily="34" charset="0"/>
              </a:rPr>
              <a:t> 1.8  From time to time, consider the advantages and </a:t>
            </a:r>
          </a:p>
          <a:p>
            <a:pPr marL="0" indent="0">
              <a:buNone/>
            </a:pPr>
            <a:r>
              <a:rPr lang="en-IE" sz="2800" dirty="0">
                <a:latin typeface="Arial" panose="020B0604020202020204" pitchFamily="34" charset="0"/>
                <a:cs typeface="Arial" panose="020B0604020202020204" pitchFamily="34" charset="0"/>
              </a:rPr>
              <a:t>         disadvantages of working in partnership with 	other charities</a:t>
            </a:r>
            <a:r>
              <a:rPr lang="en-IE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including merging </a:t>
            </a:r>
            <a:endParaRPr lang="en-I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IE" sz="2800" dirty="0">
                <a:latin typeface="Arial" panose="020B0604020202020204" pitchFamily="34" charset="0"/>
                <a:cs typeface="Arial" panose="020B0604020202020204" pitchFamily="34" charset="0"/>
              </a:rPr>
              <a:t>				or dissolving (winding up)  </a:t>
            </a:r>
            <a:r>
              <a:rPr lang="en-IE" sz="2400" dirty="0"/>
              <a:t>                              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A8956B-0C0C-42F5-AE60-5DD37FE11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dirty="0">
                <a:highlight>
                  <a:srgbClr val="FFFF00"/>
                </a:highlight>
              </a:rPr>
              <a:t>Carmichael.</a:t>
            </a:r>
          </a:p>
        </p:txBody>
      </p:sp>
    </p:spTree>
    <p:extLst>
      <p:ext uri="{BB962C8B-B14F-4D97-AF65-F5344CB8AC3E}">
        <p14:creationId xmlns:p14="http://schemas.microsoft.com/office/powerpoint/2010/main" val="25560523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B814EA-B8A3-49A4-9A9C-C1F33BCF6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31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CHARITY GOVERNANCE CODE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4DE18D-3839-4475-A663-457C5EDD6D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en-IE" dirty="0">
                <a:solidFill>
                  <a:prstClr val="black"/>
                </a:solidFill>
              </a:rPr>
              <a:t> </a:t>
            </a:r>
          </a:p>
          <a:p>
            <a:pPr marL="0" lvl="0" indent="0" algn="ctr">
              <a:buNone/>
            </a:pPr>
            <a:r>
              <a:rPr lang="en-IE">
                <a:solidFill>
                  <a:srgbClr val="0070C0"/>
                </a:solidFill>
              </a:rPr>
              <a:t>Q &amp; A</a:t>
            </a:r>
            <a:endParaRPr lang="en-IE" dirty="0"/>
          </a:p>
          <a:p>
            <a:pPr marL="0" indent="0">
              <a:buNone/>
            </a:pPr>
            <a:r>
              <a:rPr lang="en-IE" b="1" dirty="0">
                <a:solidFill>
                  <a:srgbClr val="0070C0"/>
                </a:solidFill>
              </a:rPr>
              <a:t>PRINCIPLE 1</a:t>
            </a:r>
          </a:p>
          <a:p>
            <a:pPr marL="0" indent="0">
              <a:buNone/>
            </a:pPr>
            <a:r>
              <a:rPr lang="en-IE" sz="2800" b="1" dirty="0">
                <a:solidFill>
                  <a:srgbClr val="7030A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ADVANCING CHARITABLE PURPOSE</a:t>
            </a:r>
            <a:endParaRPr lang="en-IE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DA62C9-AD18-4F10-AAD4-05C05DA8E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/>
              <a:t>Carmichael.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2902160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4996931-5BA3-4111-AC1D-4DA905CC01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7785" y="1887906"/>
            <a:ext cx="5066215" cy="39505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C4CBF7D-11CE-4874-82B4-A6F147BC7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IE" dirty="0">
                <a:solidFill>
                  <a:prstClr val="black"/>
                </a:solidFill>
              </a:rPr>
            </a:br>
            <a:r>
              <a:rPr lang="en-IE" sz="31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PRINCIPLE 2</a:t>
            </a:r>
            <a:br>
              <a:rPr lang="en-IE" dirty="0">
                <a:solidFill>
                  <a:srgbClr val="0070C0"/>
                </a:solidFill>
              </a:rPr>
            </a:br>
            <a:r>
              <a:rPr lang="en-IE" sz="31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BEHAVING WITH INTEGRITY</a:t>
            </a:r>
            <a:br>
              <a:rPr lang="en-IE" dirty="0">
                <a:solidFill>
                  <a:prstClr val="black"/>
                </a:solidFill>
              </a:rPr>
            </a:b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343266-F243-4025-AD44-C2E1002855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IE" sz="2400" dirty="0">
                <a:latin typeface="Arial" panose="020B0604020202020204" pitchFamily="34" charset="0"/>
                <a:cs typeface="Arial" panose="020B0604020202020204" pitchFamily="34" charset="0"/>
              </a:rPr>
              <a:t>Ethics are fundamental in the Charity Sector</a:t>
            </a:r>
          </a:p>
          <a:p>
            <a:r>
              <a:rPr lang="en-IE" sz="2400" dirty="0">
                <a:latin typeface="Arial" panose="020B0604020202020204" pitchFamily="34" charset="0"/>
                <a:cs typeface="Arial" panose="020B0604020202020204" pitchFamily="34" charset="0"/>
              </a:rPr>
              <a:t>It is when Values are lived out that they are                                     most powerful</a:t>
            </a:r>
          </a:p>
          <a:p>
            <a:r>
              <a:rPr lang="en-IE" sz="2400" dirty="0">
                <a:latin typeface="Arial" panose="020B0604020202020204" pitchFamily="34" charset="0"/>
                <a:cs typeface="Arial" panose="020B0604020202020204" pitchFamily="34" charset="0"/>
              </a:rPr>
              <a:t>Charity Trustees create an ethical culture/ set the tone where agreed values are reflected in everything the charity  does.</a:t>
            </a:r>
          </a:p>
          <a:p>
            <a:r>
              <a:rPr lang="en-IE" sz="2400" dirty="0">
                <a:latin typeface="Arial" panose="020B0604020202020204" pitchFamily="34" charset="0"/>
                <a:cs typeface="Arial" panose="020B0604020202020204" pitchFamily="34" charset="0"/>
              </a:rPr>
              <a:t>Behaviour of Trustees is Key</a:t>
            </a:r>
            <a:r>
              <a:rPr lang="en-IE" sz="2400" b="1" dirty="0">
                <a:latin typeface="Arial" panose="020B0604020202020204" pitchFamily="34" charset="0"/>
                <a:cs typeface="Arial" panose="020B0604020202020204" pitchFamily="34" charset="0"/>
              </a:rPr>
              <a:t>-they must lead by example </a:t>
            </a:r>
          </a:p>
          <a:p>
            <a:r>
              <a:rPr lang="en-IE" sz="2400" dirty="0">
                <a:latin typeface="Arial" panose="020B0604020202020204" pitchFamily="34" charset="0"/>
                <a:cs typeface="Arial" panose="020B0604020202020204" pitchFamily="34" charset="0"/>
              </a:rPr>
              <a:t>Trustees have Legal duty to act in the best interests of Charity</a:t>
            </a:r>
          </a:p>
          <a:p>
            <a:pPr marL="0" indent="0">
              <a:buNone/>
            </a:pPr>
            <a:r>
              <a:rPr lang="en-IE" sz="2400" dirty="0">
                <a:latin typeface="Arial" panose="020B0604020202020204" pitchFamily="34" charset="0"/>
                <a:cs typeface="Arial" panose="020B0604020202020204" pitchFamily="34" charset="0"/>
              </a:rPr>
              <a:t>           - Must be independent</a:t>
            </a:r>
          </a:p>
          <a:p>
            <a:pPr marL="0" indent="0">
              <a:buNone/>
            </a:pPr>
            <a:r>
              <a:rPr lang="en-IE" sz="2400" dirty="0">
                <a:latin typeface="Arial" panose="020B0604020202020204" pitchFamily="34" charset="0"/>
                <a:cs typeface="Arial" panose="020B0604020202020204" pitchFamily="34" charset="0"/>
              </a:rPr>
              <a:t>           - not act in their own interest  or interest of others/bodies</a:t>
            </a:r>
          </a:p>
          <a:p>
            <a:r>
              <a:rPr lang="en-IE" sz="2400" dirty="0">
                <a:latin typeface="Arial" panose="020B0604020202020204" pitchFamily="34" charset="0"/>
                <a:cs typeface="Arial" panose="020B0604020202020204" pitchFamily="34" charset="0"/>
              </a:rPr>
              <a:t>Trustees must maintain Confidentiality about sensitive Board    </a:t>
            </a:r>
          </a:p>
          <a:p>
            <a:pPr marL="0" indent="0">
              <a:buNone/>
            </a:pPr>
            <a:r>
              <a:rPr lang="en-IE" sz="2400" dirty="0">
                <a:latin typeface="Arial" panose="020B0604020202020204" pitchFamily="34" charset="0"/>
                <a:cs typeface="Arial" panose="020B0604020202020204" pitchFamily="34" charset="0"/>
              </a:rPr>
              <a:t>        matters.             </a:t>
            </a:r>
          </a:p>
          <a:p>
            <a:endParaRPr lang="en-IE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4A8161-A4ED-4211-838C-FA636E9F1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dirty="0">
                <a:highlight>
                  <a:srgbClr val="FFFF00"/>
                </a:highlight>
              </a:rPr>
              <a:t>Carmichael.</a:t>
            </a:r>
          </a:p>
        </p:txBody>
      </p:sp>
    </p:spTree>
    <p:extLst>
      <p:ext uri="{BB962C8B-B14F-4D97-AF65-F5344CB8AC3E}">
        <p14:creationId xmlns:p14="http://schemas.microsoft.com/office/powerpoint/2010/main" val="13444457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BBC01F5-F165-4F21-8023-89292E5CC5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000" y="1887906"/>
            <a:ext cx="5066215" cy="39505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BFAD1E1-BBDF-4757-9F1B-FB1729746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31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PRINCIPLE 2</a:t>
            </a:r>
            <a:br>
              <a:rPr lang="en-I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E" sz="31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BEHAVING WITH INTEGRITY</a:t>
            </a:r>
            <a:endParaRPr lang="en-IE" sz="31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3763ED-353F-4323-9A88-D5006CC0AD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IE" b="1" dirty="0"/>
              <a:t>2</a:t>
            </a:r>
            <a:r>
              <a:rPr lang="en-IE" b="1" dirty="0">
                <a:latin typeface="Arial" panose="020B0604020202020204" pitchFamily="34" charset="0"/>
                <a:cs typeface="Arial" panose="020B0604020202020204" pitchFamily="34" charset="0"/>
              </a:rPr>
              <a:t>. Core standards for behaving with integrity</a:t>
            </a:r>
          </a:p>
          <a:p>
            <a:pPr marL="0" indent="0">
              <a:buNone/>
            </a:pPr>
            <a:endParaRPr lang="en-IE" sz="1400" b="1" dirty="0"/>
          </a:p>
          <a:p>
            <a:pPr marL="0" indent="0">
              <a:buNone/>
            </a:pPr>
            <a:r>
              <a:rPr lang="en-IE" dirty="0"/>
              <a:t>2.1 </a:t>
            </a:r>
            <a:r>
              <a:rPr lang="en-IE" sz="2800" dirty="0"/>
              <a:t>Agree the basic Values that matter to your charity and                                   	publicise these, so that everyone involved understands the  	way things should be done and  how everyone </a:t>
            </a:r>
          </a:p>
          <a:p>
            <a:pPr marL="0" indent="0">
              <a:buNone/>
            </a:pPr>
            <a:r>
              <a:rPr lang="en-IE" sz="2800" dirty="0"/>
              <a:t>	is expected to behave</a:t>
            </a:r>
          </a:p>
          <a:p>
            <a:pPr marL="0" indent="0">
              <a:buNone/>
            </a:pPr>
            <a:r>
              <a:rPr lang="en-IE" sz="2800" dirty="0"/>
              <a:t> </a:t>
            </a:r>
          </a:p>
          <a:p>
            <a:pPr marL="0" indent="0">
              <a:buNone/>
            </a:pPr>
            <a:r>
              <a:rPr lang="en-IE" sz="2800" dirty="0"/>
              <a:t>2.2 Decide how you will deal with conflicts of </a:t>
            </a:r>
          </a:p>
          <a:p>
            <a:pPr marL="0" indent="0">
              <a:buNone/>
            </a:pPr>
            <a:r>
              <a:rPr lang="en-IE" sz="2800" dirty="0"/>
              <a:t>       interests and conflict of loyalties:-</a:t>
            </a:r>
          </a:p>
          <a:p>
            <a:pPr marL="0" indent="0">
              <a:buNone/>
            </a:pPr>
            <a:r>
              <a:rPr lang="en-IE" sz="2800" dirty="0"/>
              <a:t>              - </a:t>
            </a:r>
            <a:r>
              <a:rPr lang="en-IE" sz="2600" b="1" dirty="0"/>
              <a:t>Register of Directors Interests updated regularly  </a:t>
            </a:r>
          </a:p>
          <a:p>
            <a:pPr marL="0" indent="0">
              <a:buNone/>
            </a:pPr>
            <a:r>
              <a:rPr lang="en-IE" sz="2800" dirty="0"/>
              <a:t>     You should also decide how you will adhere to the </a:t>
            </a:r>
          </a:p>
          <a:p>
            <a:pPr marL="0" indent="0">
              <a:buNone/>
            </a:pPr>
            <a:r>
              <a:rPr lang="en-IE" sz="2800" dirty="0"/>
              <a:t>       Regulators guidelines on the matter</a:t>
            </a:r>
          </a:p>
          <a:p>
            <a:pPr marL="0" indent="0">
              <a:buNone/>
            </a:pPr>
            <a:r>
              <a:rPr lang="en-IE" sz="2800" b="1" dirty="0"/>
              <a:t>        “Managing Conflicts of Interest”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704C5F-7CB8-4629-9696-563C6703E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IE" dirty="0">
                <a:highlight>
                  <a:srgbClr val="FFFF00"/>
                </a:highlight>
              </a:rPr>
              <a:t>Carmichael.</a:t>
            </a:r>
          </a:p>
        </p:txBody>
      </p:sp>
    </p:spTree>
    <p:extLst>
      <p:ext uri="{BB962C8B-B14F-4D97-AF65-F5344CB8AC3E}">
        <p14:creationId xmlns:p14="http://schemas.microsoft.com/office/powerpoint/2010/main" val="6615603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94387FA-BFDF-4C36-9080-9926905F30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3400" y="1887906"/>
            <a:ext cx="5066215" cy="39505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ED5AD2C-88B8-4A5F-A32F-D594E609F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PRINCIPLE 2</a:t>
            </a:r>
            <a:br>
              <a:rPr lang="en-IE" sz="2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E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BEHAVING WITH INTEGRITY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D49CCD-2C0B-474A-B5EC-2A8665A907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IE" dirty="0"/>
          </a:p>
          <a:p>
            <a:pPr marL="0" indent="0">
              <a:buNone/>
            </a:pPr>
            <a:r>
              <a:rPr lang="en-IE" sz="9600" dirty="0">
                <a:latin typeface="Arial" panose="020B0604020202020204" pitchFamily="34" charset="0"/>
                <a:cs typeface="Arial" panose="020B0604020202020204" pitchFamily="34" charset="0"/>
              </a:rPr>
              <a:t>2.3 Have a </a:t>
            </a:r>
            <a:r>
              <a:rPr lang="en-IE" sz="9600" b="1" dirty="0">
                <a:latin typeface="Arial" panose="020B0604020202020204" pitchFamily="34" charset="0"/>
                <a:cs typeface="Arial" panose="020B0604020202020204" pitchFamily="34" charset="0"/>
              </a:rPr>
              <a:t>code of conduct </a:t>
            </a:r>
            <a:r>
              <a:rPr lang="en-IE" sz="9600" dirty="0">
                <a:latin typeface="Arial" panose="020B0604020202020204" pitchFamily="34" charset="0"/>
                <a:cs typeface="Arial" panose="020B0604020202020204" pitchFamily="34" charset="0"/>
              </a:rPr>
              <a:t>for your Board that</a:t>
            </a:r>
          </a:p>
          <a:p>
            <a:pPr marL="0" indent="0">
              <a:buNone/>
            </a:pPr>
            <a:r>
              <a:rPr lang="en-IE" sz="9600" dirty="0">
                <a:latin typeface="Arial" panose="020B0604020202020204" pitchFamily="34" charset="0"/>
                <a:cs typeface="Arial" panose="020B0604020202020204" pitchFamily="34" charset="0"/>
              </a:rPr>
              <a:t>        is signed by all Charity Trustees. It must </a:t>
            </a:r>
          </a:p>
          <a:p>
            <a:pPr marL="0" indent="0">
              <a:buNone/>
            </a:pPr>
            <a:r>
              <a:rPr lang="en-IE" sz="9600" dirty="0">
                <a:latin typeface="Arial" panose="020B0604020202020204" pitchFamily="34" charset="0"/>
                <a:cs typeface="Arial" panose="020B0604020202020204" pitchFamily="34" charset="0"/>
              </a:rPr>
              <a:t>        make clear the standard of behaviour</a:t>
            </a:r>
          </a:p>
          <a:p>
            <a:pPr marL="0" indent="0">
              <a:buNone/>
            </a:pPr>
            <a:r>
              <a:rPr lang="en-IE" sz="9600" dirty="0">
                <a:latin typeface="Arial" panose="020B0604020202020204" pitchFamily="34" charset="0"/>
                <a:cs typeface="Arial" panose="020B0604020202020204" pitchFamily="34" charset="0"/>
              </a:rPr>
              <a:t>        expected from individual Trustees by Stakeholders             							/Society.   </a:t>
            </a:r>
          </a:p>
          <a:p>
            <a:pPr marL="0" indent="0">
              <a:buNone/>
            </a:pPr>
            <a:r>
              <a:rPr lang="en-IE" sz="9600" dirty="0">
                <a:latin typeface="Arial" panose="020B0604020202020204" pitchFamily="34" charset="0"/>
                <a:cs typeface="Arial" panose="020B0604020202020204" pitchFamily="34" charset="0"/>
              </a:rPr>
              <a:t>This includes matters like:-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sz="9600" dirty="0">
                <a:latin typeface="Arial" panose="020B0604020202020204" pitchFamily="34" charset="0"/>
                <a:cs typeface="Arial" panose="020B0604020202020204" pitchFamily="34" charset="0"/>
              </a:rPr>
              <a:t>Confidentiality/Duty of care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sz="9600" dirty="0">
                <a:latin typeface="Arial" panose="020B0604020202020204" pitchFamily="34" charset="0"/>
                <a:cs typeface="Arial" panose="020B0604020202020204" pitchFamily="34" charset="0"/>
              </a:rPr>
              <a:t>Gifts and hospitality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sz="9600" dirty="0">
                <a:latin typeface="Arial" panose="020B0604020202020204" pitchFamily="34" charset="0"/>
                <a:cs typeface="Arial" panose="020B0604020202020204" pitchFamily="34" charset="0"/>
              </a:rPr>
              <a:t>Out-of-pocket expenses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sz="9600" dirty="0">
                <a:latin typeface="Arial" panose="020B0604020202020204" pitchFamily="34" charset="0"/>
                <a:cs typeface="Arial" panose="020B0604020202020204" pitchFamily="34" charset="0"/>
              </a:rPr>
              <a:t>Safeguarding/promoting the organisation’s reputation</a:t>
            </a:r>
          </a:p>
          <a:p>
            <a:pPr marL="0" indent="0">
              <a:buNone/>
            </a:pPr>
            <a:r>
              <a:rPr lang="en-IE" sz="9600" dirty="0">
                <a:latin typeface="Arial" panose="020B0604020202020204" pitchFamily="34" charset="0"/>
                <a:cs typeface="Arial" panose="020B0604020202020204" pitchFamily="34" charset="0"/>
              </a:rPr>
              <a:t>(No additional Standards for this Principle</a:t>
            </a:r>
            <a:r>
              <a:rPr lang="en-IE" sz="9600" b="1" dirty="0">
                <a:latin typeface="Arial" panose="020B0604020202020204" pitchFamily="34" charset="0"/>
                <a:cs typeface="Arial" panose="020B0604020202020204" pitchFamily="34" charset="0"/>
              </a:rPr>
              <a:t>, as Behaving with Integrity applies equally to all charities)</a:t>
            </a:r>
          </a:p>
          <a:p>
            <a:pPr marL="0" indent="0">
              <a:buNone/>
            </a:pPr>
            <a:r>
              <a:rPr lang="en-IE" sz="9600" dirty="0"/>
              <a:t>     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71D82E-DBCC-421B-9BAC-B32FE9D53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IE" dirty="0">
                <a:highlight>
                  <a:srgbClr val="FFFF00"/>
                </a:highlight>
              </a:rPr>
              <a:t>Carmichael.</a:t>
            </a:r>
          </a:p>
        </p:txBody>
      </p:sp>
    </p:spTree>
    <p:extLst>
      <p:ext uri="{BB962C8B-B14F-4D97-AF65-F5344CB8AC3E}">
        <p14:creationId xmlns:p14="http://schemas.microsoft.com/office/powerpoint/2010/main" val="28273100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3C70BCE-327D-45F1-9286-5453031C6E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3800" y="2175613"/>
            <a:ext cx="5066215" cy="39505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6BBD510-296D-4334-B34B-168BA8C85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GOVERNANCE</a:t>
            </a:r>
            <a:br>
              <a:rPr lang="en-IE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E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COMPLIANCE RECORD FORM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204861-A37B-4C24-B278-D3A22877BF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E" sz="2400" b="1" dirty="0">
                <a:latin typeface="Arial" panose="020B0604020202020204" pitchFamily="34" charset="0"/>
                <a:cs typeface="Arial" panose="020B0604020202020204" pitchFamily="34" charset="0"/>
              </a:rPr>
              <a:t>Complete this Form to record:-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sz="2400" dirty="0">
                <a:latin typeface="Arial" panose="020B0604020202020204" pitchFamily="34" charset="0"/>
                <a:cs typeface="Arial" panose="020B0604020202020204" pitchFamily="34" charset="0"/>
              </a:rPr>
              <a:t>Actions taken to meet the standards of the Code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sz="2400" dirty="0">
                <a:latin typeface="Arial" panose="020B0604020202020204" pitchFamily="34" charset="0"/>
                <a:cs typeface="Arial" panose="020B0604020202020204" pitchFamily="34" charset="0"/>
              </a:rPr>
              <a:t>Evidence of actions that you have met the standard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sz="2400" dirty="0">
                <a:latin typeface="Arial" panose="020B0604020202020204" pitchFamily="34" charset="0"/>
                <a:cs typeface="Arial" panose="020B0604020202020204" pitchFamily="34" charset="0"/>
              </a:rPr>
              <a:t>Complete </a:t>
            </a:r>
            <a:r>
              <a:rPr lang="en-IE" sz="2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Compliance Record Form </a:t>
            </a:r>
            <a:r>
              <a:rPr lang="en-IE" sz="2400" dirty="0">
                <a:latin typeface="Arial" panose="020B0604020202020204" pitchFamily="34" charset="0"/>
                <a:cs typeface="Arial" panose="020B0604020202020204" pitchFamily="34" charset="0"/>
              </a:rPr>
              <a:t>at Board Meeting prior to report on compliance to Charity Regulator	.</a:t>
            </a:r>
          </a:p>
          <a:p>
            <a:pPr marL="0" indent="0">
              <a:buNone/>
            </a:pPr>
            <a:r>
              <a:rPr lang="en-IE" sz="2400" dirty="0">
                <a:latin typeface="Arial" panose="020B0604020202020204" pitchFamily="34" charset="0"/>
                <a:cs typeface="Arial" panose="020B0604020202020204" pitchFamily="34" charset="0"/>
              </a:rPr>
              <a:t> 	- </a:t>
            </a:r>
            <a:r>
              <a:rPr lang="en-IE" sz="2400" b="1" dirty="0">
                <a:latin typeface="Arial" panose="020B0604020202020204" pitchFamily="34" charset="0"/>
                <a:cs typeface="Arial" panose="020B0604020202020204" pitchFamily="34" charset="0"/>
              </a:rPr>
              <a:t>Signed by Chairperson and Dated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IE" sz="2400" dirty="0">
                <a:latin typeface="Arial" panose="020B0604020202020204" pitchFamily="34" charset="0"/>
                <a:cs typeface="Arial" panose="020B0604020202020204" pitchFamily="34" charset="0"/>
              </a:rPr>
              <a:t>Display Compliance Record Form Publicly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IE" sz="2400" dirty="0">
                <a:latin typeface="Arial" panose="020B0604020202020204" pitchFamily="34" charset="0"/>
                <a:cs typeface="Arial" panose="020B0604020202020204" pitchFamily="34" charset="0"/>
              </a:rPr>
              <a:t>Website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IE" sz="2400" dirty="0">
                <a:latin typeface="Arial" panose="020B0604020202020204" pitchFamily="34" charset="0"/>
                <a:cs typeface="Arial" panose="020B0604020202020204" pitchFamily="34" charset="0"/>
              </a:rPr>
              <a:t>Annual Report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IE" sz="2400" dirty="0">
                <a:latin typeface="Arial" panose="020B0604020202020204" pitchFamily="34" charset="0"/>
                <a:cs typeface="Arial" panose="020B0604020202020204" pitchFamily="34" charset="0"/>
              </a:rPr>
              <a:t>Reception Area</a:t>
            </a:r>
          </a:p>
          <a:p>
            <a:pPr marL="0" indent="0">
              <a:buNone/>
            </a:pPr>
            <a:endParaRPr lang="en-I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IE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2E6549-1855-4FB4-ADA9-20E4E3BFC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dirty="0">
                <a:highlight>
                  <a:srgbClr val="FFFF00"/>
                </a:highlight>
              </a:rPr>
              <a:t>Carmichael.</a:t>
            </a:r>
          </a:p>
        </p:txBody>
      </p:sp>
    </p:spTree>
    <p:extLst>
      <p:ext uri="{BB962C8B-B14F-4D97-AF65-F5344CB8AC3E}">
        <p14:creationId xmlns:p14="http://schemas.microsoft.com/office/powerpoint/2010/main" val="16557461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2FBA4E7-A6EB-4F30-98E9-A7C8A58FC6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6200" y="2147539"/>
            <a:ext cx="5066215" cy="39505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2B6C790-1EF5-40B3-AB15-C2CF1C284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GOVERNANCE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156DFB-0897-4195-BA5A-C4640B8A08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endParaRPr lang="en-IE" sz="2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en-IE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32 CORE STANDARDS APPLY TO ALL CHARITIES</a:t>
            </a:r>
          </a:p>
          <a:p>
            <a:pPr marL="0" lvl="0" indent="0">
              <a:buNone/>
            </a:pPr>
            <a:endParaRPr lang="en-IE" sz="2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en-IE" sz="1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TYPE A</a:t>
            </a:r>
            <a:r>
              <a:rPr lang="en-IE" sz="1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 GO THROUGH THE 32 CORE STANDARDS</a:t>
            </a:r>
          </a:p>
          <a:p>
            <a:pPr marL="0" lvl="0" indent="0">
              <a:buNone/>
            </a:pPr>
            <a:endParaRPr lang="en-IE" sz="18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en-IE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TYPE B </a:t>
            </a:r>
            <a:r>
              <a:rPr lang="en-IE" sz="1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DECIDE IF THE 17 ADDITIONAL STANDARDS APPLY   </a:t>
            </a:r>
          </a:p>
          <a:p>
            <a:pPr marL="0" lvl="0" indent="0">
              <a:buNone/>
            </a:pPr>
            <a:r>
              <a:rPr lang="en-IE" sz="1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	   </a:t>
            </a:r>
          </a:p>
          <a:p>
            <a:pPr marL="0" lvl="0" indent="0">
              <a:buNone/>
            </a:pPr>
            <a:r>
              <a:rPr lang="en-IE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TYPE C </a:t>
            </a:r>
            <a:r>
              <a:rPr lang="en-IE" sz="1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 GO THROUGH THE 17 ADDITIONAL STANDARDS</a:t>
            </a:r>
          </a:p>
          <a:p>
            <a:pPr marL="0" indent="0">
              <a:buNone/>
            </a:pPr>
            <a:endParaRPr lang="en-IE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0FCD0A-6138-4200-94C2-35E10A982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dirty="0">
                <a:highlight>
                  <a:srgbClr val="FFFF00"/>
                </a:highlight>
              </a:rPr>
              <a:t>Carmichael.</a:t>
            </a:r>
          </a:p>
        </p:txBody>
      </p:sp>
    </p:spTree>
    <p:extLst>
      <p:ext uri="{BB962C8B-B14F-4D97-AF65-F5344CB8AC3E}">
        <p14:creationId xmlns:p14="http://schemas.microsoft.com/office/powerpoint/2010/main" val="17030739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6053974-62B1-424D-953D-5462C3EE4F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7200" y="2175613"/>
            <a:ext cx="5066215" cy="39505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9747F74-AC3F-4598-BC29-D332CCF7B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GOVERNANCE CODE</a:t>
            </a:r>
            <a:endParaRPr lang="en-IE" sz="2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65CC4A-6E00-44AC-AB29-B4059D4997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IE" dirty="0">
                <a:solidFill>
                  <a:srgbClr val="002060"/>
                </a:solidFill>
              </a:rPr>
              <a:t>GO THROUGH YOUR CURRENT EVIDENCE</a:t>
            </a:r>
          </a:p>
          <a:p>
            <a:pPr lvl="0"/>
            <a:r>
              <a:rPr lang="en-IE" dirty="0">
                <a:solidFill>
                  <a:srgbClr val="FF0000"/>
                </a:solidFill>
              </a:rPr>
              <a:t>Is it relevant ?</a:t>
            </a:r>
          </a:p>
          <a:p>
            <a:pPr lvl="0"/>
            <a:r>
              <a:rPr lang="en-IE" dirty="0">
                <a:solidFill>
                  <a:srgbClr val="0070C0"/>
                </a:solidFill>
              </a:rPr>
              <a:t>Transfer to the CRA Compliance Record Form</a:t>
            </a:r>
          </a:p>
          <a:p>
            <a:pPr marL="0" lvl="0" indent="0">
              <a:buNone/>
            </a:pPr>
            <a:endParaRPr lang="en-IE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IE" b="1" u="sng" dirty="0">
                <a:solidFill>
                  <a:srgbClr val="002060"/>
                </a:solidFill>
              </a:rPr>
              <a:t>Sample</a:t>
            </a:r>
            <a:r>
              <a:rPr lang="en-IE" b="1" dirty="0">
                <a:solidFill>
                  <a:srgbClr val="002060"/>
                </a:solidFill>
              </a:rPr>
              <a:t> Compliance Record Form- </a:t>
            </a:r>
            <a:r>
              <a:rPr lang="en-IE" b="1" dirty="0">
                <a:solidFill>
                  <a:srgbClr val="002060"/>
                </a:solidFill>
                <a:highlight>
                  <a:srgbClr val="FFFF00"/>
                </a:highlight>
              </a:rPr>
              <a:t>Carmichael</a:t>
            </a:r>
          </a:p>
          <a:p>
            <a:endParaRPr lang="en-IE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36F1A9-6E8E-4ECB-B1FF-021162B43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dirty="0">
                <a:highlight>
                  <a:srgbClr val="FFFF00"/>
                </a:highlight>
              </a:rPr>
              <a:t>Carmichael.</a:t>
            </a:r>
          </a:p>
        </p:txBody>
      </p:sp>
    </p:spTree>
    <p:extLst>
      <p:ext uri="{BB962C8B-B14F-4D97-AF65-F5344CB8AC3E}">
        <p14:creationId xmlns:p14="http://schemas.microsoft.com/office/powerpoint/2010/main" val="8745048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541E857-4D03-4CE7-A22E-59B6330254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6200" y="2175613"/>
            <a:ext cx="5066215" cy="39505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FBBB757-B97F-4D88-A5E9-18267680B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CHARITY REGULATOR</a:t>
            </a:r>
            <a:endParaRPr lang="en-IE" sz="2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3E0985-060A-416C-90B4-012B160F10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en-IE" sz="25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KEY DATES</a:t>
            </a:r>
            <a:endParaRPr lang="en-IE" sz="25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/>
            <a:r>
              <a:rPr lang="en-IE" sz="2200" dirty="0">
                <a:solidFill>
                  <a:prstClr val="black"/>
                </a:solidFill>
              </a:rPr>
              <a:t>The Charities Regulator provides a suite of guidance documents to assist charities and charity trustees to meet all of the core standards outlined in the Code.</a:t>
            </a:r>
          </a:p>
          <a:p>
            <a:pPr lvl="0"/>
            <a:endParaRPr lang="en-IE" sz="2200" dirty="0">
              <a:solidFill>
                <a:prstClr val="black"/>
              </a:solidFill>
            </a:endParaRPr>
          </a:p>
          <a:p>
            <a:pPr lvl="0"/>
            <a:r>
              <a:rPr lang="en-IE" sz="2200" b="1" dirty="0">
                <a:solidFill>
                  <a:prstClr val="black"/>
                </a:solidFill>
                <a:highlight>
                  <a:srgbClr val="00FF00"/>
                </a:highlight>
              </a:rPr>
              <a:t>2019</a:t>
            </a:r>
            <a:r>
              <a:rPr lang="en-IE" sz="2200" dirty="0">
                <a:solidFill>
                  <a:prstClr val="black"/>
                </a:solidFill>
              </a:rPr>
              <a:t> – Was a year of learning and preparation for  charities.</a:t>
            </a:r>
          </a:p>
          <a:p>
            <a:pPr lvl="0"/>
            <a:endParaRPr lang="en-IE" sz="2200" dirty="0">
              <a:solidFill>
                <a:prstClr val="black"/>
              </a:solidFill>
            </a:endParaRPr>
          </a:p>
          <a:p>
            <a:pPr lvl="0"/>
            <a:r>
              <a:rPr lang="en-IE" sz="2200" b="1" dirty="0">
                <a:solidFill>
                  <a:prstClr val="black"/>
                </a:solidFill>
                <a:highlight>
                  <a:srgbClr val="FFFF00"/>
                </a:highlight>
              </a:rPr>
              <a:t>2020 </a:t>
            </a:r>
            <a:r>
              <a:rPr lang="en-IE" sz="2200" dirty="0">
                <a:solidFill>
                  <a:prstClr val="black"/>
                </a:solidFill>
              </a:rPr>
              <a:t>- will be the first year that registered charities are 	       	     		expected to comply with the Code.</a:t>
            </a:r>
          </a:p>
          <a:p>
            <a:pPr lvl="0"/>
            <a:endParaRPr lang="en-IE" sz="2200" dirty="0">
              <a:solidFill>
                <a:prstClr val="black"/>
              </a:solidFill>
            </a:endParaRPr>
          </a:p>
          <a:p>
            <a:pPr lvl="0"/>
            <a:r>
              <a:rPr lang="en-IE" sz="2200" b="1" dirty="0">
                <a:solidFill>
                  <a:prstClr val="black"/>
                </a:solidFill>
                <a:highlight>
                  <a:srgbClr val="FF0000"/>
                </a:highlight>
              </a:rPr>
              <a:t>2021</a:t>
            </a:r>
            <a:r>
              <a:rPr lang="en-IE" sz="2200" dirty="0">
                <a:solidFill>
                  <a:prstClr val="black"/>
                </a:solidFill>
              </a:rPr>
              <a:t> - will be the first year that registered charities are expected to 	    report on their compliance with the Code.</a:t>
            </a:r>
          </a:p>
          <a:p>
            <a:pPr marL="0" lvl="0" indent="0">
              <a:buNone/>
            </a:pPr>
            <a:r>
              <a:rPr lang="en-IE" sz="2200" dirty="0">
                <a:solidFill>
                  <a:prstClr val="black"/>
                </a:solidFill>
              </a:rPr>
              <a:t> </a:t>
            </a:r>
          </a:p>
          <a:p>
            <a:endParaRPr lang="en-IE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D98CDC-AFA2-4327-BA4D-FC5FA95E6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dirty="0">
                <a:highlight>
                  <a:srgbClr val="FFFF00"/>
                </a:highlight>
              </a:rPr>
              <a:t>Carmichael.</a:t>
            </a:r>
          </a:p>
        </p:txBody>
      </p:sp>
    </p:spTree>
    <p:extLst>
      <p:ext uri="{BB962C8B-B14F-4D97-AF65-F5344CB8AC3E}">
        <p14:creationId xmlns:p14="http://schemas.microsoft.com/office/powerpoint/2010/main" val="1411244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BEDE9-B4B4-499F-AC0E-3A064205B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z="3300" dirty="0">
                <a:solidFill>
                  <a:srgbClr val="002060"/>
                </a:solidFill>
                <a:latin typeface="Arial Black" panose="020B0A04020102020204" pitchFamily="34" charset="0"/>
              </a:rPr>
              <a:t>Housekeeping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C4A3BE-4119-4B16-8301-2B1BD6E865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1450" lvl="0" indent="-171450" defTabSz="685800">
              <a:lnSpc>
                <a:spcPct val="90000"/>
              </a:lnSpc>
              <a:spcBef>
                <a:spcPts val="750"/>
              </a:spcBef>
            </a:pPr>
            <a:endParaRPr lang="en-IE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 defTabSz="685800">
              <a:lnSpc>
                <a:spcPct val="90000"/>
              </a:lnSpc>
              <a:spcBef>
                <a:spcPts val="750"/>
              </a:spcBef>
            </a:pPr>
            <a:r>
              <a:rPr lang="en-IE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 have technical issues during the session you can email Serena at </a:t>
            </a:r>
            <a:r>
              <a:rPr lang="en-IE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training@carmichaelireland.ie</a:t>
            </a:r>
            <a:r>
              <a:rPr lang="en-IE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or call 0892186503.</a:t>
            </a:r>
          </a:p>
          <a:p>
            <a:pPr marL="171450" lvl="0" indent="-171450" defTabSz="685800">
              <a:lnSpc>
                <a:spcPct val="90000"/>
              </a:lnSpc>
              <a:spcBef>
                <a:spcPts val="750"/>
              </a:spcBef>
            </a:pPr>
            <a:r>
              <a:rPr lang="en-GB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can type in questions during the presentation</a:t>
            </a:r>
          </a:p>
          <a:p>
            <a:pPr marL="171450" lvl="0" indent="-171450" defTabSz="685800">
              <a:lnSpc>
                <a:spcPct val="90000"/>
              </a:lnSpc>
              <a:spcBef>
                <a:spcPts val="750"/>
              </a:spcBef>
            </a:pPr>
            <a:r>
              <a:rPr lang="en-GB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presenter will run through questions at the half-way point and at the end</a:t>
            </a:r>
          </a:p>
          <a:p>
            <a:pPr marL="171450" lvl="0" indent="-171450" defTabSz="685800">
              <a:lnSpc>
                <a:spcPct val="90000"/>
              </a:lnSpc>
              <a:spcBef>
                <a:spcPts val="750"/>
              </a:spcBef>
            </a:pPr>
            <a:r>
              <a:rPr lang="en-GB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Following the presentation you will receive a recording of the webinar and a summary of the questions and answers</a:t>
            </a:r>
          </a:p>
          <a:p>
            <a:pPr marL="0" indent="0">
              <a:buNone/>
            </a:pPr>
            <a:endParaRPr lang="en-IE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8B6032-4404-471C-BC60-9FD886207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dirty="0"/>
              <a:t>Carmichael.</a:t>
            </a:r>
          </a:p>
        </p:txBody>
      </p:sp>
    </p:spTree>
    <p:extLst>
      <p:ext uri="{BB962C8B-B14F-4D97-AF65-F5344CB8AC3E}">
        <p14:creationId xmlns:p14="http://schemas.microsoft.com/office/powerpoint/2010/main" val="10504807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137BB8C-40C0-4B5A-B7CF-2CED265105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000" y="1981200"/>
            <a:ext cx="5066215" cy="39505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F5DF842-C6C5-42E9-8F33-C5402EB6D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GOVERNANCE -TRUSTEES</a:t>
            </a:r>
            <a:endParaRPr lang="en-IE" sz="2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83CBDC-CFDF-4DAB-93FC-743796A843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IE" b="1" dirty="0">
                <a:solidFill>
                  <a:srgbClr val="002060"/>
                </a:solidFill>
              </a:rPr>
              <a:t>Read the Code – your are responsible</a:t>
            </a:r>
          </a:p>
          <a:p>
            <a:pPr marL="0" lvl="0" indent="0">
              <a:buNone/>
            </a:pPr>
            <a:r>
              <a:rPr lang="en-IE" b="1" dirty="0">
                <a:solidFill>
                  <a:prstClr val="black"/>
                </a:solidFill>
                <a:highlight>
                  <a:srgbClr val="FFFF00"/>
                </a:highlight>
              </a:rPr>
              <a:t> You cannot delegate your responsibility</a:t>
            </a:r>
          </a:p>
          <a:p>
            <a:pPr lvl="0"/>
            <a:r>
              <a:rPr lang="en-IE" b="1" dirty="0">
                <a:solidFill>
                  <a:prstClr val="black"/>
                </a:solidFill>
              </a:rPr>
              <a:t> Decide who will lead the journey of compliance</a:t>
            </a:r>
          </a:p>
          <a:p>
            <a:pPr lvl="0"/>
            <a:r>
              <a:rPr lang="en-IE" b="1" dirty="0">
                <a:solidFill>
                  <a:prstClr val="black"/>
                </a:solidFill>
              </a:rPr>
              <a:t>Set out a </a:t>
            </a:r>
            <a:r>
              <a:rPr lang="en-IE" b="1" dirty="0">
                <a:solidFill>
                  <a:prstClr val="black"/>
                </a:solidFill>
                <a:highlight>
                  <a:srgbClr val="FFFF00"/>
                </a:highlight>
              </a:rPr>
              <a:t>road map </a:t>
            </a:r>
            <a:r>
              <a:rPr lang="en-IE" b="1" dirty="0">
                <a:solidFill>
                  <a:prstClr val="black"/>
                </a:solidFill>
              </a:rPr>
              <a:t>with timelines for completion.</a:t>
            </a:r>
          </a:p>
          <a:p>
            <a:endParaRPr lang="en-IE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4FE2B2-5C6E-4A09-A20F-98A7F791F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dirty="0">
                <a:highlight>
                  <a:srgbClr val="FFFF00"/>
                </a:highlight>
              </a:rPr>
              <a:t>Carmichael.</a:t>
            </a:r>
          </a:p>
        </p:txBody>
      </p:sp>
    </p:spTree>
    <p:extLst>
      <p:ext uri="{BB962C8B-B14F-4D97-AF65-F5344CB8AC3E}">
        <p14:creationId xmlns:p14="http://schemas.microsoft.com/office/powerpoint/2010/main" val="13114879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5AA7ED1-7227-44EB-9059-FBCC40E11A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7200" y="2175613"/>
            <a:ext cx="5066215" cy="39505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4C5D580-1B54-46DD-9C57-462653D32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GOVERNANCE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7E3ECA-867C-4A2C-81C4-37493F001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en-IE" sz="3000" b="1" dirty="0">
                <a:solidFill>
                  <a:prstClr val="black"/>
                </a:solidFill>
                <a:highlight>
                  <a:srgbClr val="FFFF00"/>
                </a:highlight>
              </a:rPr>
              <a:t>Carmichael.</a:t>
            </a:r>
            <a:endParaRPr lang="en-IE" sz="30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IE" sz="3000" b="1" dirty="0">
                <a:solidFill>
                  <a:prstClr val="black"/>
                </a:solidFill>
              </a:rPr>
              <a:t>NEXT STEPS?</a:t>
            </a:r>
          </a:p>
          <a:p>
            <a:pPr marL="0" lvl="0" indent="0">
              <a:buNone/>
            </a:pPr>
            <a:r>
              <a:rPr lang="en-IE" sz="3000" b="1" dirty="0">
                <a:solidFill>
                  <a:prstClr val="black"/>
                </a:solidFill>
              </a:rPr>
              <a:t>CRA Guidance documents</a:t>
            </a:r>
          </a:p>
          <a:p>
            <a:pPr marL="0" lvl="0" indent="0">
              <a:buNone/>
            </a:pPr>
            <a:r>
              <a:rPr lang="en-IE" sz="3000" dirty="0">
                <a:solidFill>
                  <a:srgbClr val="7030A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http://www.charitiesregulator.ie</a:t>
            </a:r>
            <a:r>
              <a:rPr lang="en-IE" sz="3000" dirty="0">
                <a:solidFill>
                  <a:srgbClr val="7030A0"/>
                </a:solidFill>
              </a:rPr>
              <a:t> </a:t>
            </a:r>
            <a:endParaRPr lang="en-IE" sz="1900" dirty="0">
              <a:solidFill>
                <a:srgbClr val="7030A0"/>
              </a:solidFill>
            </a:endParaRPr>
          </a:p>
          <a:p>
            <a:pPr marL="0" lvl="0" indent="0">
              <a:buNone/>
            </a:pPr>
            <a:endParaRPr lang="en-IE" sz="3000" dirty="0">
              <a:solidFill>
                <a:srgbClr val="7030A0"/>
              </a:solidFill>
              <a:hlinkClick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>
              <a:buNone/>
            </a:pPr>
            <a:r>
              <a:rPr lang="en-IE" sz="3000" dirty="0">
                <a:solidFill>
                  <a:prstClr val="black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http://www.carmichaelireland.ie/courses</a:t>
            </a:r>
            <a:endParaRPr lang="en-IE" sz="30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IE" sz="3000" b="1" u="sng" dirty="0">
                <a:solidFill>
                  <a:srgbClr val="002060"/>
                </a:solidFill>
              </a:rPr>
              <a:t>Sample</a:t>
            </a:r>
            <a:r>
              <a:rPr lang="en-IE" sz="3000" b="1" dirty="0">
                <a:solidFill>
                  <a:srgbClr val="002060"/>
                </a:solidFill>
              </a:rPr>
              <a:t> Compliance Record Form- </a:t>
            </a:r>
            <a:r>
              <a:rPr lang="en-IE" sz="3000" b="1" dirty="0">
                <a:solidFill>
                  <a:srgbClr val="002060"/>
                </a:solidFill>
                <a:highlight>
                  <a:srgbClr val="FFFF00"/>
                </a:highlight>
              </a:rPr>
              <a:t>Carmichael</a:t>
            </a:r>
          </a:p>
          <a:p>
            <a:pPr marL="0" lvl="0" indent="0">
              <a:buNone/>
            </a:pPr>
            <a:endParaRPr lang="en-IE" sz="30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IE" sz="2200" b="1" dirty="0">
                <a:solidFill>
                  <a:prstClr val="black"/>
                </a:solidFill>
              </a:rPr>
              <a:t>Guiding Nonprofits</a:t>
            </a:r>
          </a:p>
          <a:p>
            <a:pPr marL="0" lvl="0" indent="0">
              <a:buNone/>
            </a:pPr>
            <a:r>
              <a:rPr lang="en-IE" sz="2200" b="1" dirty="0">
                <a:solidFill>
                  <a:prstClr val="black"/>
                </a:solidFill>
                <a:highlight>
                  <a:srgbClr val="FFFF00"/>
                </a:highlight>
              </a:rPr>
              <a:t>CarmichaelIreland</a:t>
            </a:r>
          </a:p>
          <a:p>
            <a:endParaRPr lang="en-IE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BE485C-C899-4178-9FCD-64A3CC595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dirty="0">
                <a:highlight>
                  <a:srgbClr val="FFFF00"/>
                </a:highlight>
              </a:rPr>
              <a:t>Carmichael.</a:t>
            </a:r>
          </a:p>
        </p:txBody>
      </p:sp>
    </p:spTree>
    <p:extLst>
      <p:ext uri="{BB962C8B-B14F-4D97-AF65-F5344CB8AC3E}">
        <p14:creationId xmlns:p14="http://schemas.microsoft.com/office/powerpoint/2010/main" val="19550703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1B930CA-A468-4A3D-ABD8-31285656D5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7200" y="2175613"/>
            <a:ext cx="5066215" cy="39505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8060F8F-44CF-41B1-86A3-8D21D399A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1"/>
            <a:ext cx="8229600" cy="838200"/>
          </a:xfrm>
        </p:spPr>
        <p:txBody>
          <a:bodyPr>
            <a:normAutofit/>
          </a:bodyPr>
          <a:lstStyle/>
          <a:p>
            <a:r>
              <a:rPr lang="en-IE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GOVERNANCE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0D378A-367C-4951-9C2B-77445B83CB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E" b="1" dirty="0">
                <a:solidFill>
                  <a:srgbClr val="7030A0"/>
                </a:solidFill>
              </a:rPr>
              <a:t>Q &amp; A</a:t>
            </a:r>
          </a:p>
          <a:p>
            <a:pPr marL="0" indent="0">
              <a:buNone/>
            </a:pPr>
            <a:r>
              <a:rPr lang="en-IE" b="1" dirty="0">
                <a:highlight>
                  <a:srgbClr val="FFFF00"/>
                </a:highlight>
              </a:rPr>
              <a:t>Carmichael.</a:t>
            </a:r>
          </a:p>
          <a:p>
            <a:pPr marL="0" indent="0">
              <a:buNone/>
            </a:pPr>
            <a:endParaRPr lang="en-IE" dirty="0"/>
          </a:p>
          <a:p>
            <a:pPr marL="0" indent="0">
              <a:buNone/>
            </a:pPr>
            <a:r>
              <a:rPr lang="en-IE" b="1" dirty="0"/>
              <a:t>NEXT STEPS?</a:t>
            </a:r>
          </a:p>
          <a:p>
            <a:pPr marL="0" indent="0">
              <a:buNone/>
            </a:pPr>
            <a:endParaRPr lang="en-IE" dirty="0">
              <a:hlinkClick r:id="rId3"/>
            </a:endParaRPr>
          </a:p>
          <a:p>
            <a:pPr marL="0" indent="0">
              <a:buNone/>
            </a:pPr>
            <a:r>
              <a:rPr lang="en-IE" dirty="0">
                <a:hlinkClick r:id="rId3"/>
              </a:rPr>
              <a:t>http://www.carmichaelireland.ie/courses</a:t>
            </a:r>
            <a:endParaRPr lang="en-IE" dirty="0"/>
          </a:p>
          <a:p>
            <a:pPr marL="0" indent="0">
              <a:buNone/>
            </a:pPr>
            <a:r>
              <a:rPr lang="en-IE" sz="2400" b="1" dirty="0"/>
              <a:t>Guiding Nonprofits</a:t>
            </a:r>
          </a:p>
          <a:p>
            <a:pPr marL="0" indent="0">
              <a:buNone/>
            </a:pPr>
            <a:r>
              <a:rPr lang="en-IE" sz="2400" b="1" dirty="0">
                <a:highlight>
                  <a:srgbClr val="FFFF00"/>
                </a:highlight>
              </a:rPr>
              <a:t>CarmichaelIreland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CE4C91-94A4-4B6B-87E1-808EABF0B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dirty="0">
                <a:highlight>
                  <a:srgbClr val="FFFF00"/>
                </a:highlight>
              </a:rPr>
              <a:t>Carmichael.</a:t>
            </a:r>
          </a:p>
        </p:txBody>
      </p:sp>
    </p:spTree>
    <p:extLst>
      <p:ext uri="{BB962C8B-B14F-4D97-AF65-F5344CB8AC3E}">
        <p14:creationId xmlns:p14="http://schemas.microsoft.com/office/powerpoint/2010/main" val="7482021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761BCFC-B2F4-444C-AC34-D5079D3CB9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000" y="1769799"/>
            <a:ext cx="5066215" cy="3950550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1A9E5B4-BC53-4A08-923B-9017F18A9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dirty="0">
                <a:highlight>
                  <a:srgbClr val="FFFF00"/>
                </a:highlight>
              </a:rPr>
              <a:t>Carmichael.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1C11D78-8165-4955-9FD5-C417BA78E715}"/>
              </a:ext>
            </a:extLst>
          </p:cNvPr>
          <p:cNvSpPr/>
          <p:nvPr/>
        </p:nvSpPr>
        <p:spPr>
          <a:xfrm>
            <a:off x="838200" y="1117598"/>
            <a:ext cx="73152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endParaRPr lang="en-IE" sz="3200" dirty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r>
              <a:rPr lang="en-IE" sz="3000" b="1" dirty="0">
                <a:solidFill>
                  <a:prstClr val="black"/>
                </a:solidFill>
                <a:highlight>
                  <a:srgbClr val="FFFF00"/>
                </a:highlight>
              </a:rPr>
              <a:t>Carmichael.</a:t>
            </a:r>
            <a:endParaRPr lang="en-IE" sz="3000" dirty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endParaRPr lang="en-IE" sz="3200" dirty="0">
              <a:solidFill>
                <a:prstClr val="black"/>
              </a:solidFill>
            </a:endParaRPr>
          </a:p>
          <a:p>
            <a:pPr lvl="0" algn="ctr">
              <a:spcBef>
                <a:spcPct val="20000"/>
              </a:spcBef>
            </a:pPr>
            <a:r>
              <a:rPr lang="en-IE" sz="3200" b="1" dirty="0">
                <a:solidFill>
                  <a:prstClr val="black"/>
                </a:solidFill>
              </a:rPr>
              <a:t>THANK YOU</a:t>
            </a:r>
          </a:p>
          <a:p>
            <a:pPr lvl="0">
              <a:spcBef>
                <a:spcPct val="20000"/>
              </a:spcBef>
            </a:pPr>
            <a:endParaRPr lang="en-IE" sz="3200" b="1" dirty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r>
              <a:rPr lang="en-IE" sz="3200" b="1" dirty="0">
                <a:solidFill>
                  <a:prstClr val="black"/>
                </a:solidFill>
              </a:rPr>
              <a:t>                      Michael P Quirke</a:t>
            </a:r>
          </a:p>
          <a:p>
            <a:pPr lvl="0">
              <a:spcBef>
                <a:spcPct val="20000"/>
              </a:spcBef>
            </a:pPr>
            <a:endParaRPr lang="en-IE" sz="3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896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1838A9D-F955-4ED6-932B-661F69F25C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7200" y="1752600"/>
            <a:ext cx="5066215" cy="39505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50FFC71-A9C4-49F0-A54A-09221D9E2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GOVERNANCE</a:t>
            </a:r>
            <a:endParaRPr lang="en-IE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A89549-8887-41BE-9D85-9AC6AE82A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IE" sz="2800" dirty="0">
                <a:solidFill>
                  <a:prstClr val="black"/>
                </a:solidFill>
              </a:rPr>
              <a:t>Governance – How an Organisation is Directed,</a:t>
            </a:r>
          </a:p>
          <a:p>
            <a:pPr marL="0" lvl="0" indent="0">
              <a:buNone/>
            </a:pPr>
            <a:r>
              <a:rPr lang="en-IE" sz="2800" dirty="0">
                <a:solidFill>
                  <a:prstClr val="black"/>
                </a:solidFill>
              </a:rPr>
              <a:t>     Operated and Controlled - Managed</a:t>
            </a:r>
          </a:p>
          <a:p>
            <a:pPr lvl="0"/>
            <a:r>
              <a:rPr lang="en-IE" sz="2800" dirty="0">
                <a:solidFill>
                  <a:prstClr val="black"/>
                </a:solidFill>
              </a:rPr>
              <a:t>Good Governance means:-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IE" sz="2800" dirty="0">
                <a:solidFill>
                  <a:prstClr val="black"/>
                </a:solidFill>
              </a:rPr>
              <a:t>Being in control, taking overall responsibility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IE" sz="2800" dirty="0">
                <a:solidFill>
                  <a:prstClr val="black"/>
                </a:solidFill>
              </a:rPr>
              <a:t> that policies and procedures are in place to ensure effective management of the organisation with integrity and in compliance with some key principles.</a:t>
            </a:r>
          </a:p>
          <a:p>
            <a:pPr lvl="0"/>
            <a:r>
              <a:rPr lang="en-IE" sz="2800" dirty="0">
                <a:solidFill>
                  <a:prstClr val="black"/>
                </a:solidFill>
              </a:rPr>
              <a:t>Governance is not about rules and  policies </a:t>
            </a:r>
          </a:p>
          <a:p>
            <a:pPr marL="0" lvl="0" indent="0" algn="ctr">
              <a:buNone/>
            </a:pPr>
            <a:r>
              <a:rPr lang="en-IE" sz="2800" dirty="0">
                <a:solidFill>
                  <a:prstClr val="black"/>
                </a:solidFill>
              </a:rPr>
              <a:t>       </a:t>
            </a:r>
            <a:r>
              <a:rPr lang="en-IE" sz="2800" b="1" dirty="0">
                <a:solidFill>
                  <a:prstClr val="black"/>
                </a:solidFill>
              </a:rPr>
              <a:t>“Its an Attitude of Mind”</a:t>
            </a:r>
          </a:p>
          <a:p>
            <a:endParaRPr lang="en-IE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19F63B-B371-485A-8E40-8C07BE624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dirty="0">
                <a:highlight>
                  <a:srgbClr val="FFFF00"/>
                </a:highlight>
              </a:rPr>
              <a:t>Carmichael.</a:t>
            </a:r>
          </a:p>
        </p:txBody>
      </p:sp>
    </p:spTree>
    <p:extLst>
      <p:ext uri="{BB962C8B-B14F-4D97-AF65-F5344CB8AC3E}">
        <p14:creationId xmlns:p14="http://schemas.microsoft.com/office/powerpoint/2010/main" val="2029732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205B7EC-48AA-4C24-99EA-DDCECADBEC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3800" y="1887906"/>
            <a:ext cx="5066215" cy="39505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3BC04C2-04AD-4D83-8684-74FC5E577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4000" b="1" dirty="0">
                <a:solidFill>
                  <a:srgbClr val="0070C0"/>
                </a:solidFill>
              </a:rPr>
              <a:t>GOVERNANCE</a:t>
            </a:r>
            <a:endParaRPr lang="en-IE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B04A57-BAD7-49CE-88C2-4AD1DDD6EE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IE" sz="2600" b="1" dirty="0">
                <a:solidFill>
                  <a:prstClr val="black"/>
                </a:solidFill>
              </a:rPr>
              <a:t>Its about the: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IE" sz="2600" dirty="0">
                <a:solidFill>
                  <a:prstClr val="black"/>
                </a:solidFill>
              </a:rPr>
              <a:t>Ethical Culture of the Organisation – Ethics are fundamental to Leadership 		 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IE" sz="2600" dirty="0">
                <a:solidFill>
                  <a:prstClr val="black"/>
                </a:solidFill>
              </a:rPr>
              <a:t>the Behaviour of Members of the Board of Directors/Trustees/Governing Body </a:t>
            </a:r>
          </a:p>
          <a:p>
            <a:pPr marL="0" lvl="0" indent="0">
              <a:buNone/>
            </a:pPr>
            <a:r>
              <a:rPr lang="en-IE" sz="2600" dirty="0">
                <a:solidFill>
                  <a:prstClr val="black"/>
                </a:solidFill>
              </a:rPr>
              <a:t>     - Behaviour of Trustees is key, must lead by example</a:t>
            </a:r>
          </a:p>
          <a:p>
            <a:pPr marL="0" lvl="0" indent="0">
              <a:buNone/>
            </a:pPr>
            <a:r>
              <a:rPr lang="en-IE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- Shared Values/Beliefs/Assumptions/Behaviour</a:t>
            </a:r>
          </a:p>
          <a:p>
            <a:pPr marL="0" lvl="0" indent="0">
              <a:buNone/>
            </a:pPr>
            <a:r>
              <a:rPr lang="en-IE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OVERSIGHT</a:t>
            </a:r>
            <a:r>
              <a:rPr lang="en-IE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IE" sz="2600" b="1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IE" sz="2600" dirty="0">
                <a:solidFill>
                  <a:srgbClr val="000000"/>
                </a:solidFill>
                <a:latin typeface="Calibri" panose="020F0502020204030204" pitchFamily="34" charset="0"/>
              </a:rPr>
              <a:t>Ensuring</a:t>
            </a:r>
            <a:r>
              <a:rPr lang="en-IE" sz="2600" b="1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IE" sz="2400" dirty="0">
                <a:solidFill>
                  <a:srgbClr val="000000"/>
                </a:solidFill>
                <a:latin typeface="Calibri" panose="020F0502020204030204" pitchFamily="34" charset="0"/>
              </a:rPr>
              <a:t>organisation is Governed to the highest 		standards of integrity and accountability</a:t>
            </a:r>
            <a:endParaRPr lang="en-IE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en-IE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</a:t>
            </a:r>
            <a:endParaRPr lang="en-IE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66B75E-7A6E-4F60-8237-310467192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dirty="0">
                <a:highlight>
                  <a:srgbClr val="FFFF00"/>
                </a:highlight>
              </a:rPr>
              <a:t>Carmichael.</a:t>
            </a:r>
          </a:p>
        </p:txBody>
      </p:sp>
    </p:spTree>
    <p:extLst>
      <p:ext uri="{BB962C8B-B14F-4D97-AF65-F5344CB8AC3E}">
        <p14:creationId xmlns:p14="http://schemas.microsoft.com/office/powerpoint/2010/main" val="2159687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6D0B699-1834-45D4-8DE6-02EA585672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9600" y="1981200"/>
            <a:ext cx="5066215" cy="39505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778F4CA-D195-4F86-A527-587C7F753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3200" b="1" dirty="0">
                <a:solidFill>
                  <a:schemeClr val="tx2"/>
                </a:solidFill>
              </a:rPr>
              <a:t>CHARITY REGULATOR </a:t>
            </a:r>
            <a:br>
              <a:rPr lang="en-IE" sz="3200" b="1" dirty="0">
                <a:solidFill>
                  <a:schemeClr val="tx2"/>
                </a:solidFill>
              </a:rPr>
            </a:br>
            <a:r>
              <a:rPr lang="en-IE" sz="3200" b="1" dirty="0">
                <a:solidFill>
                  <a:srgbClr val="7030A0"/>
                </a:solidFill>
              </a:rPr>
              <a:t>GOVERNANCE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7B2B57-45FD-432C-9625-43CFC495A4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IE" sz="2400" b="1" dirty="0">
                <a:solidFill>
                  <a:prstClr val="black"/>
                </a:solidFill>
              </a:rPr>
              <a:t>Framework of 6 Principles To assist Organisations</a:t>
            </a:r>
            <a:endParaRPr lang="en-IE" sz="2400" b="1" dirty="0">
              <a:solidFill>
                <a:srgbClr val="002060"/>
              </a:solidFill>
            </a:endParaRPr>
          </a:p>
          <a:p>
            <a:pPr lvl="0"/>
            <a:r>
              <a:rPr lang="en-IE" sz="2400" b="1" dirty="0">
                <a:solidFill>
                  <a:srgbClr val="002060"/>
                </a:solidFill>
              </a:rPr>
              <a:t>IS NOT NOR IS IT INTENDED TO BE A DEFINITIVE STATEMENT OF THE LAW and IT DOES NOT CONSTITUTE LEGAL ADVICE </a:t>
            </a:r>
          </a:p>
          <a:p>
            <a:pPr lvl="0"/>
            <a:r>
              <a:rPr lang="en-IE" sz="2400" dirty="0">
                <a:solidFill>
                  <a:prstClr val="black"/>
                </a:solidFill>
              </a:rPr>
              <a:t>Governance Code explains the Minimum Standards to effectively manage/control your charity.     </a:t>
            </a:r>
          </a:p>
          <a:p>
            <a:pPr lvl="0"/>
            <a:r>
              <a:rPr lang="en-IE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IE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ore </a:t>
            </a:r>
            <a:r>
              <a:rPr lang="en-IE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IE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tandards for Charities when actioning the Principles</a:t>
            </a:r>
          </a:p>
          <a:p>
            <a:pPr lvl="0"/>
            <a:r>
              <a:rPr lang="en-IE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Standards that reflect </a:t>
            </a:r>
            <a:r>
              <a:rPr lang="en-IE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Best Practice</a:t>
            </a:r>
          </a:p>
          <a:p>
            <a:pPr lvl="0"/>
            <a:r>
              <a:rPr lang="en-IE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Operates on a “</a:t>
            </a:r>
            <a:r>
              <a:rPr lang="en-IE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Comply or Explain</a:t>
            </a:r>
            <a:r>
              <a:rPr lang="en-IE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basis</a:t>
            </a:r>
            <a:endParaRPr lang="en-IE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7309BD-87C4-4EA1-A5B7-A7BE5A0B3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dirty="0">
                <a:highlight>
                  <a:srgbClr val="FFFF00"/>
                </a:highlight>
              </a:rPr>
              <a:t>Carmichael.</a:t>
            </a:r>
          </a:p>
        </p:txBody>
      </p:sp>
    </p:spTree>
    <p:extLst>
      <p:ext uri="{BB962C8B-B14F-4D97-AF65-F5344CB8AC3E}">
        <p14:creationId xmlns:p14="http://schemas.microsoft.com/office/powerpoint/2010/main" val="24792787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17859E2-24CB-42A3-ADAE-34E0864E5B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6200" y="2139518"/>
            <a:ext cx="5066215" cy="39505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10AC865-1789-4611-92C1-8AA028865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b="1" dirty="0">
                <a:solidFill>
                  <a:srgbClr val="0070C0"/>
                </a:solidFill>
              </a:rPr>
              <a:t>GOVERNANCE</a:t>
            </a:r>
            <a:br>
              <a:rPr lang="en-IE" b="1" dirty="0"/>
            </a:br>
            <a:r>
              <a:rPr lang="en-IE" sz="3600" b="1" dirty="0">
                <a:solidFill>
                  <a:srgbClr val="7030A0"/>
                </a:solidFill>
              </a:rPr>
              <a:t>Six Principles of Charity Governance</a:t>
            </a:r>
            <a:endParaRPr lang="en-IE" sz="3600" dirty="0">
              <a:solidFill>
                <a:srgbClr val="7030A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E82CC4-E49B-40D6-8C8F-953C52281D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AutoNum type="arabicPeriod"/>
            </a:pPr>
            <a:endParaRPr lang="en-I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eriod"/>
            </a:pPr>
            <a:r>
              <a:rPr lang="en-IE" sz="2800" dirty="0">
                <a:latin typeface="Arial" panose="020B0604020202020204" pitchFamily="34" charset="0"/>
                <a:cs typeface="Arial" panose="020B0604020202020204" pitchFamily="34" charset="0"/>
              </a:rPr>
              <a:t>Advancing your Charitable purpose</a:t>
            </a:r>
          </a:p>
          <a:p>
            <a:pPr marL="514350" indent="-514350">
              <a:buAutoNum type="arabicPeriod"/>
            </a:pPr>
            <a:r>
              <a:rPr lang="en-IE" sz="2800" dirty="0">
                <a:latin typeface="Arial" panose="020B0604020202020204" pitchFamily="34" charset="0"/>
                <a:cs typeface="Arial" panose="020B0604020202020204" pitchFamily="34" charset="0"/>
              </a:rPr>
              <a:t> Behaving with Integrity</a:t>
            </a:r>
          </a:p>
          <a:p>
            <a:pPr marL="514350" indent="-514350">
              <a:buAutoNum type="arabicPeriod"/>
            </a:pPr>
            <a:r>
              <a:rPr lang="en-IE" sz="2800" dirty="0">
                <a:latin typeface="Arial" panose="020B0604020202020204" pitchFamily="34" charset="0"/>
                <a:cs typeface="Arial" panose="020B0604020202020204" pitchFamily="34" charset="0"/>
              </a:rPr>
              <a:t> Leading People</a:t>
            </a:r>
          </a:p>
          <a:p>
            <a:pPr marL="514350" indent="-514350">
              <a:buAutoNum type="arabicPeriod"/>
            </a:pPr>
            <a:r>
              <a:rPr lang="en-IE" sz="2800" dirty="0">
                <a:latin typeface="Arial" panose="020B0604020202020204" pitchFamily="34" charset="0"/>
                <a:cs typeface="Arial" panose="020B0604020202020204" pitchFamily="34" charset="0"/>
              </a:rPr>
              <a:t> Exercising Control</a:t>
            </a:r>
          </a:p>
          <a:p>
            <a:pPr marL="514350" indent="-514350">
              <a:buAutoNum type="arabicPeriod"/>
            </a:pPr>
            <a:r>
              <a:rPr lang="en-IE" sz="2800" dirty="0">
                <a:latin typeface="Arial" panose="020B0604020202020204" pitchFamily="34" charset="0"/>
                <a:cs typeface="Arial" panose="020B0604020202020204" pitchFamily="34" charset="0"/>
              </a:rPr>
              <a:t> Working Effectively</a:t>
            </a:r>
          </a:p>
          <a:p>
            <a:pPr marL="514350" indent="-514350">
              <a:buAutoNum type="arabicPeriod"/>
            </a:pPr>
            <a:r>
              <a:rPr lang="en-IE" sz="2800" dirty="0">
                <a:latin typeface="Arial" panose="020B0604020202020204" pitchFamily="34" charset="0"/>
                <a:cs typeface="Arial" panose="020B0604020202020204" pitchFamily="34" charset="0"/>
              </a:rPr>
              <a:t> Being Accountable and Transparent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sz="2800" b="1" dirty="0">
                <a:latin typeface="Arial" panose="020B0604020202020204" pitchFamily="34" charset="0"/>
                <a:cs typeface="Arial" panose="020B0604020202020204" pitchFamily="34" charset="0"/>
              </a:rPr>
              <a:t>Actions your Charity takes to meet the standard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sz="2800" b="1" dirty="0">
                <a:latin typeface="Arial" panose="020B0604020202020204" pitchFamily="34" charset="0"/>
                <a:cs typeface="Arial" panose="020B0604020202020204" pitchFamily="34" charset="0"/>
              </a:rPr>
              <a:t>Evidence that you have met the Standard </a:t>
            </a:r>
          </a:p>
          <a:p>
            <a:pPr marL="0" indent="0">
              <a:buNone/>
            </a:pPr>
            <a:endParaRPr lang="en-IE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6E7B33-9977-4ECA-A471-20D170186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dirty="0">
                <a:highlight>
                  <a:srgbClr val="FFFF00"/>
                </a:highlight>
              </a:rPr>
              <a:t>Carmichael.</a:t>
            </a:r>
          </a:p>
        </p:txBody>
      </p:sp>
    </p:spTree>
    <p:extLst>
      <p:ext uri="{BB962C8B-B14F-4D97-AF65-F5344CB8AC3E}">
        <p14:creationId xmlns:p14="http://schemas.microsoft.com/office/powerpoint/2010/main" val="1612794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985B977-D2DB-4922-B8A3-11A5EAED8D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7200" y="1752600"/>
            <a:ext cx="5066215" cy="39505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D212B32-8B39-4B7B-820A-A56BAD628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PRINCIPLE 1</a:t>
            </a:r>
            <a:br>
              <a:rPr lang="en-IE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E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ADVANCING CHARITABLE PURPOSE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E1FC5F-ED6A-4EEB-95E1-AE9CB1CDAB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E" sz="2800" dirty="0">
                <a:latin typeface="Arial" panose="020B0604020202020204" pitchFamily="34" charset="0"/>
                <a:cs typeface="Arial" panose="020B0604020202020204" pitchFamily="34" charset="0"/>
              </a:rPr>
              <a:t>Charities Act 2009 sets out four categories of charitable purpose:-</a:t>
            </a:r>
          </a:p>
          <a:p>
            <a:r>
              <a:rPr lang="en-IE" sz="2800" dirty="0">
                <a:latin typeface="Arial" panose="020B0604020202020204" pitchFamily="34" charset="0"/>
                <a:cs typeface="Arial" panose="020B0604020202020204" pitchFamily="34" charset="0"/>
              </a:rPr>
              <a:t>Prevention or relief of poverty /economic hardship</a:t>
            </a:r>
          </a:p>
          <a:p>
            <a:r>
              <a:rPr lang="en-IE" sz="2800" dirty="0">
                <a:latin typeface="Arial" panose="020B0604020202020204" pitchFamily="34" charset="0"/>
                <a:cs typeface="Arial" panose="020B0604020202020204" pitchFamily="34" charset="0"/>
              </a:rPr>
              <a:t>Advancement of education</a:t>
            </a:r>
          </a:p>
          <a:p>
            <a:r>
              <a:rPr lang="en-IE" sz="2800" dirty="0">
                <a:latin typeface="Arial" panose="020B0604020202020204" pitchFamily="34" charset="0"/>
                <a:cs typeface="Arial" panose="020B0604020202020204" pitchFamily="34" charset="0"/>
              </a:rPr>
              <a:t>Advancement of Religion</a:t>
            </a:r>
          </a:p>
          <a:p>
            <a:r>
              <a:rPr lang="en-IE" sz="2800" dirty="0">
                <a:latin typeface="Arial" panose="020B0604020202020204" pitchFamily="34" charset="0"/>
                <a:cs typeface="Arial" panose="020B0604020202020204" pitchFamily="34" charset="0"/>
              </a:rPr>
              <a:t>Any other purpose Beneficial to community</a:t>
            </a:r>
          </a:p>
          <a:p>
            <a:pPr marL="0" indent="0">
              <a:buNone/>
            </a:pPr>
            <a:r>
              <a:rPr lang="en-IE" sz="2800" b="1" dirty="0">
                <a:latin typeface="Arial" panose="020B0604020202020204" pitchFamily="34" charset="0"/>
                <a:cs typeface="Arial" panose="020B0604020202020204" pitchFamily="34" charset="0"/>
              </a:rPr>
              <a:t>A Charity must promote one of these and must provide public benefit.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14BCE0-C5CC-4DE3-A078-BB183632A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dirty="0">
                <a:highlight>
                  <a:srgbClr val="FFFF00"/>
                </a:highlight>
              </a:rPr>
              <a:t>Carmichael.</a:t>
            </a:r>
          </a:p>
        </p:txBody>
      </p:sp>
    </p:spTree>
    <p:extLst>
      <p:ext uri="{BB962C8B-B14F-4D97-AF65-F5344CB8AC3E}">
        <p14:creationId xmlns:p14="http://schemas.microsoft.com/office/powerpoint/2010/main" val="13551680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61EB933-1AA1-4AC1-956F-A3C3744006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0021" y="1887906"/>
            <a:ext cx="5066215" cy="39505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4DC630E-41F4-48A8-82FC-10FE0CF2B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PRINCIPLE 1</a:t>
            </a:r>
            <a:br>
              <a:rPr lang="en-IE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E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ADVANCING CHARITABLE PURPOSE</a:t>
            </a:r>
            <a:endParaRPr lang="en-IE" dirty="0">
              <a:solidFill>
                <a:srgbClr val="7030A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4CBE5F-F95B-44D9-8763-02A701795F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2800" dirty="0">
                <a:latin typeface="Arial" panose="020B0604020202020204" pitchFamily="34" charset="0"/>
                <a:cs typeface="Arial" panose="020B0604020202020204" pitchFamily="34" charset="0"/>
              </a:rPr>
              <a:t>Your Governing Document must elaborate on  Charitable Purpose in it’s main Object Clause by describing :-</a:t>
            </a:r>
          </a:p>
          <a:p>
            <a:r>
              <a:rPr lang="en-IE" sz="2800" dirty="0">
                <a:latin typeface="Arial" panose="020B0604020202020204" pitchFamily="34" charset="0"/>
                <a:cs typeface="Arial" panose="020B0604020202020204" pitchFamily="34" charset="0"/>
              </a:rPr>
              <a:t>What outcomes the Charity is set up to achieve</a:t>
            </a:r>
          </a:p>
          <a:p>
            <a:r>
              <a:rPr lang="en-IE" sz="2800" dirty="0">
                <a:latin typeface="Arial" panose="020B0604020202020204" pitchFamily="34" charset="0"/>
                <a:cs typeface="Arial" panose="020B0604020202020204" pitchFamily="34" charset="0"/>
              </a:rPr>
              <a:t>How it will achieve those outcomes</a:t>
            </a:r>
          </a:p>
          <a:p>
            <a:r>
              <a:rPr lang="en-IE" sz="2800" dirty="0">
                <a:latin typeface="Arial" panose="020B0604020202020204" pitchFamily="34" charset="0"/>
                <a:cs typeface="Arial" panose="020B0604020202020204" pitchFamily="34" charset="0"/>
              </a:rPr>
              <a:t>Who will benefit from these outcomes</a:t>
            </a:r>
          </a:p>
          <a:p>
            <a:r>
              <a:rPr lang="en-IE" sz="2800" dirty="0">
                <a:latin typeface="Arial" panose="020B0604020202020204" pitchFamily="34" charset="0"/>
                <a:cs typeface="Arial" panose="020B0604020202020204" pitchFamily="34" charset="0"/>
              </a:rPr>
              <a:t>Where benefits will be felt (-Outputs)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37D603-D3FF-4B12-9DF0-A8C635D11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dirty="0">
                <a:highlight>
                  <a:srgbClr val="FFFF00"/>
                </a:highlight>
              </a:rPr>
              <a:t>Carmichael.</a:t>
            </a:r>
          </a:p>
        </p:txBody>
      </p:sp>
    </p:spTree>
    <p:extLst>
      <p:ext uri="{BB962C8B-B14F-4D97-AF65-F5344CB8AC3E}">
        <p14:creationId xmlns:p14="http://schemas.microsoft.com/office/powerpoint/2010/main" val="34302868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A1376C5-82E3-4300-87A0-41BC1CBF92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7200" y="1887906"/>
            <a:ext cx="5066215" cy="39505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EAC0E05-D76A-4DC3-BF2E-0B3E6AB89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31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PRINCIPLE 1</a:t>
            </a:r>
            <a:br>
              <a:rPr lang="en-IE" sz="31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E" sz="31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ADVANCING CHARITABLE PURPOSE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B23ECE-5CB6-4ED3-805D-82978E6D24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457200" indent="-457200">
              <a:buAutoNum type="arabicPeriod"/>
            </a:pPr>
            <a:endParaRPr lang="en-IE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eriod"/>
            </a:pPr>
            <a:r>
              <a:rPr lang="en-IE" sz="9600" b="1" dirty="0">
                <a:latin typeface="Arial" panose="020B0604020202020204" pitchFamily="34" charset="0"/>
                <a:cs typeface="Arial" panose="020B0604020202020204" pitchFamily="34" charset="0"/>
              </a:rPr>
              <a:t>Core Standards for advancing charitable purposes</a:t>
            </a:r>
          </a:p>
          <a:p>
            <a:pPr marL="0" indent="0">
              <a:buNone/>
            </a:pPr>
            <a:endParaRPr lang="en-IE" sz="7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IE" sz="9600" dirty="0">
                <a:latin typeface="Arial" panose="020B0604020202020204" pitchFamily="34" charset="0"/>
                <a:cs typeface="Arial" panose="020B0604020202020204" pitchFamily="34" charset="0"/>
              </a:rPr>
              <a:t>1.1</a:t>
            </a:r>
            <a:r>
              <a:rPr lang="en-IE" sz="9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E" sz="9600" dirty="0">
                <a:latin typeface="Arial" panose="020B0604020202020204" pitchFamily="34" charset="0"/>
                <a:cs typeface="Arial" panose="020B0604020202020204" pitchFamily="34" charset="0"/>
              </a:rPr>
              <a:t>Be clear about the purpose of your charity and be able  	to explain it in simple terms to anyone who asks </a:t>
            </a:r>
          </a:p>
          <a:p>
            <a:pPr marL="0" indent="0">
              <a:buNone/>
            </a:pPr>
            <a:endParaRPr lang="en-IE" sz="9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IE" sz="9600" dirty="0">
                <a:latin typeface="Arial" panose="020B0604020202020204" pitchFamily="34" charset="0"/>
                <a:cs typeface="Arial" panose="020B0604020202020204" pitchFamily="34" charset="0"/>
              </a:rPr>
              <a:t>1.2 If private benefit arises, is it reasonable , necessary and  </a:t>
            </a:r>
          </a:p>
          <a:p>
            <a:pPr marL="0" indent="0">
              <a:buNone/>
            </a:pPr>
            <a:r>
              <a:rPr lang="en-IE" sz="9600" dirty="0">
                <a:latin typeface="Arial" panose="020B0604020202020204" pitchFamily="34" charset="0"/>
                <a:cs typeface="Arial" panose="020B0604020202020204" pitchFamily="34" charset="0"/>
              </a:rPr>
              <a:t>        ancillary to the public benefit that your charity 			provides?.</a:t>
            </a:r>
          </a:p>
          <a:p>
            <a:pPr marL="0" indent="0">
              <a:buNone/>
            </a:pPr>
            <a:endParaRPr lang="en-IE" sz="9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en-IE" sz="9600" dirty="0">
                <a:latin typeface="Arial" panose="020B0604020202020204" pitchFamily="34" charset="0"/>
                <a:cs typeface="Arial" panose="020B0604020202020204" pitchFamily="34" charset="0"/>
              </a:rPr>
              <a:t>1.3 Agree an achievable plan for at least the next year that  	sets </a:t>
            </a:r>
            <a:r>
              <a:rPr lang="en-IE" sz="9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 what you will do to advance your purpose.</a:t>
            </a:r>
          </a:p>
          <a:p>
            <a:pPr marL="0" lvl="0" indent="0">
              <a:buNone/>
            </a:pPr>
            <a:endParaRPr lang="en-IE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IE" sz="7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en-I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IE" sz="2400" b="1" dirty="0"/>
          </a:p>
          <a:p>
            <a:pPr marL="0" indent="0">
              <a:buNone/>
            </a:pPr>
            <a:endParaRPr lang="en-IE" sz="2400" b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029E16-A60C-496E-B2C8-4AC9912B6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dirty="0">
                <a:highlight>
                  <a:srgbClr val="FFFF00"/>
                </a:highlight>
              </a:rPr>
              <a:t>Carmichael.</a:t>
            </a:r>
          </a:p>
        </p:txBody>
      </p:sp>
    </p:spTree>
    <p:extLst>
      <p:ext uri="{BB962C8B-B14F-4D97-AF65-F5344CB8AC3E}">
        <p14:creationId xmlns:p14="http://schemas.microsoft.com/office/powerpoint/2010/main" val="19726287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1023B6D5D38A64A8D47E75D9D85483B" ma:contentTypeVersion="2" ma:contentTypeDescription="Create a new document." ma:contentTypeScope="" ma:versionID="a265df3ca231a68d524bea94cf33c7e4">
  <xsd:schema xmlns:xsd="http://www.w3.org/2001/XMLSchema" xmlns:xs="http://www.w3.org/2001/XMLSchema" xmlns:p="http://schemas.microsoft.com/office/2006/metadata/properties" xmlns:ns2="31ec4d18-f38d-462f-83e1-c4e65bfa54f4" xmlns:ns3="2391360f-43b2-4b84-9d0d-9b9b1556b231" targetNamespace="http://schemas.microsoft.com/office/2006/metadata/properties" ma:root="true" ma:fieldsID="77c609cd03a04cac91536a22cb0aa47a" ns2:_="" ns3:_="">
    <xsd:import namespace="31ec4d18-f38d-462f-83e1-c4e65bfa54f4"/>
    <xsd:import namespace="2391360f-43b2-4b84-9d0d-9b9b1556b23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ec4d18-f38d-462f-83e1-c4e65bfa54f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91360f-43b2-4b84-9d0d-9b9b1556b231" elementFormDefault="qualified">
    <xsd:import namespace="http://schemas.microsoft.com/office/2006/documentManagement/types"/>
    <xsd:import namespace="http://schemas.microsoft.com/office/infopath/2007/PartnerControls"/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275D219-BD17-4808-9771-542F02A0DCA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D1D08E1-BD4A-49EC-A157-CC4DA64DA2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1ec4d18-f38d-462f-83e1-c4e65bfa54f4"/>
    <ds:schemaRef ds:uri="2391360f-43b2-4b84-9d0d-9b9b1556b23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B757578-288D-45E0-82FB-4B000798D25B}">
  <ds:schemaRefs>
    <ds:schemaRef ds:uri="http://schemas.microsoft.com/office/2006/metadata/properties"/>
    <ds:schemaRef ds:uri="31ec4d18-f38d-462f-83e1-c4e65bfa54f4"/>
    <ds:schemaRef ds:uri="http://purl.org/dc/terms/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2391360f-43b2-4b84-9d0d-9b9b1556b231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2015</TotalTime>
  <Words>1343</Words>
  <Application>Microsoft Office PowerPoint</Application>
  <PresentationFormat>On-screen Show (4:3)</PresentationFormat>
  <Paragraphs>226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Arial Black</vt:lpstr>
      <vt:lpstr>Calibri</vt:lpstr>
      <vt:lpstr>Wingdings</vt:lpstr>
      <vt:lpstr>Office Theme</vt:lpstr>
      <vt:lpstr>  </vt:lpstr>
      <vt:lpstr>Housekeeping</vt:lpstr>
      <vt:lpstr>GOVERNANCE</vt:lpstr>
      <vt:lpstr>GOVERNANCE</vt:lpstr>
      <vt:lpstr>CHARITY REGULATOR  GOVERNANCE CODE</vt:lpstr>
      <vt:lpstr>GOVERNANCE Six Principles of Charity Governance</vt:lpstr>
      <vt:lpstr>PRINCIPLE 1 ADVANCING CHARITABLE PURPOSE</vt:lpstr>
      <vt:lpstr>PRINCIPLE 1 ADVANCING CHARITABLE PURPOSE</vt:lpstr>
      <vt:lpstr>PRINCIPLE 1 ADVANCING CHARITABLE PURPOSE</vt:lpstr>
      <vt:lpstr>PRINCIPLE 1 ADVANCING CHARITABLE PURPOSE</vt:lpstr>
      <vt:lpstr>PRINCIPLE 1 ADVANCING CHARITABLE PURPOSE</vt:lpstr>
      <vt:lpstr>CHARITY GOVERNANCE CODE</vt:lpstr>
      <vt:lpstr> PRINCIPLE 2 BEHAVING WITH INTEGRITY </vt:lpstr>
      <vt:lpstr>PRINCIPLE 2 BEHAVING WITH INTEGRITY</vt:lpstr>
      <vt:lpstr>PRINCIPLE 2 BEHAVING WITH INTEGRITY</vt:lpstr>
      <vt:lpstr>GOVERNANCE COMPLIANCE RECORD FORM</vt:lpstr>
      <vt:lpstr>GOVERNANCE CODE</vt:lpstr>
      <vt:lpstr>GOVERNANCE CODE</vt:lpstr>
      <vt:lpstr>CHARITY REGULATOR</vt:lpstr>
      <vt:lpstr>GOVERNANCE -TRUSTEES</vt:lpstr>
      <vt:lpstr>GOVERNANCE </vt:lpstr>
      <vt:lpstr>GOVERNANCE CODE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GOVERNANCE CODE</dc:title>
  <dc:creator>Alison Kelly</dc:creator>
  <cp:lastModifiedBy>Michael Quirke</cp:lastModifiedBy>
  <cp:revision>259</cp:revision>
  <cp:lastPrinted>2016-10-31T11:40:28Z</cp:lastPrinted>
  <dcterms:created xsi:type="dcterms:W3CDTF">2016-10-20T14:52:35Z</dcterms:created>
  <dcterms:modified xsi:type="dcterms:W3CDTF">2020-06-16T10:27:19Z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0x010100A1023B6D5D38A64A8D47E75D9D85483B</vt:lpwstr>
  </property>
</Properties>
</file>