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8" r:id="rId2"/>
    <p:sldId id="459" r:id="rId3"/>
    <p:sldId id="460" r:id="rId4"/>
    <p:sldId id="461" r:id="rId5"/>
    <p:sldId id="462" r:id="rId6"/>
    <p:sldId id="465" r:id="rId7"/>
    <p:sldId id="464" r:id="rId8"/>
    <p:sldId id="466" r:id="rId9"/>
    <p:sldId id="467" r:id="rId10"/>
    <p:sldId id="468" r:id="rId11"/>
    <p:sldId id="427" r:id="rId12"/>
    <p:sldId id="429" r:id="rId13"/>
    <p:sldId id="430" r:id="rId14"/>
    <p:sldId id="431" r:id="rId15"/>
    <p:sldId id="432" r:id="rId16"/>
    <p:sldId id="433" r:id="rId17"/>
    <p:sldId id="437" r:id="rId18"/>
    <p:sldId id="513" r:id="rId19"/>
    <p:sldId id="428" r:id="rId20"/>
    <p:sldId id="434" r:id="rId21"/>
    <p:sldId id="435" r:id="rId22"/>
    <p:sldId id="436" r:id="rId23"/>
    <p:sldId id="515" r:id="rId24"/>
    <p:sldId id="469" r:id="rId25"/>
    <p:sldId id="516" r:id="rId26"/>
    <p:sldId id="517" r:id="rId27"/>
    <p:sldId id="523" r:id="rId28"/>
    <p:sldId id="518" r:id="rId29"/>
    <p:sldId id="519" r:id="rId30"/>
    <p:sldId id="520" r:id="rId31"/>
    <p:sldId id="521" r:id="rId32"/>
    <p:sldId id="522" r:id="rId33"/>
    <p:sldId id="438" r:id="rId34"/>
    <p:sldId id="455" r:id="rId35"/>
    <p:sldId id="456" r:id="rId36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B56"/>
    <a:srgbClr val="39B54A"/>
    <a:srgbClr val="BF1E2E"/>
    <a:srgbClr val="00AEEF"/>
    <a:srgbClr val="BED9E8"/>
    <a:srgbClr val="69A1BA"/>
    <a:srgbClr val="F5DFF4"/>
    <a:srgbClr val="EFC9ED"/>
    <a:srgbClr val="F794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58" autoAdjust="0"/>
    <p:restoredTop sz="96327" autoAdjust="0"/>
  </p:normalViewPr>
  <p:slideViewPr>
    <p:cSldViewPr>
      <p:cViewPr varScale="1">
        <p:scale>
          <a:sx n="67" d="100"/>
          <a:sy n="67" d="100"/>
        </p:scale>
        <p:origin x="2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248" y="-91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A5442-C016-48DA-AA2B-294EA9F0E856}" type="datetimeFigureOut">
              <a:rPr lang="en-IE" smtClean="0"/>
              <a:t>21/06/2021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AAB4-353A-4B9D-AC51-C8DA35BC7B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1871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1FF9-BDE1-4329-BBF1-8CD1051BE494}" type="datetimeFigureOut">
              <a:rPr lang="en-IE" smtClean="0"/>
              <a:t>21/06/2021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4ABE-2FE9-4134-A77D-13070536E6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047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:\Fingal Public Participation Network 2017 Official Folder\Communications\poster_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4293096"/>
            <a:ext cx="7772400" cy="821953"/>
          </a:xfrm>
        </p:spPr>
        <p:txBody>
          <a:bodyPr/>
          <a:lstStyle>
            <a:lvl1pPr>
              <a:defRPr>
                <a:solidFill>
                  <a:srgbClr val="591B5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7664" y="5805264"/>
            <a:ext cx="6400800" cy="600472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BF1E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/ Venue / Date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ED97-3AF0-49A6-AE6D-2256AE36B39E}" type="datetime1">
              <a:rPr lang="en-IE" smtClean="0"/>
              <a:t>21/06/2021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2" descr="U:\Community\Fingal Public Participation Network 2017 Official Folder\Communications\Logos\Fingal 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760000" cy="29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1-7397-4318-82A6-F607A4DDE995}" type="datetime1">
              <a:rPr lang="en-IE" smtClean="0"/>
              <a:t>21/06/2021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91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8A8A-170F-4894-9236-8E06D438035C}" type="datetime1">
              <a:rPr lang="en-IE" smtClean="0"/>
              <a:t>21/06/2021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77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Community\Fingal Public Participation Network 2017 Official Folder\Communications\Logos\right_corner_pre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85" y="4149080"/>
            <a:ext cx="323051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Community\Fingal Public Participation Network 2017 Official Folder\Communications\Logos\left_corner_pres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"/>
            <a:ext cx="3010525" cy="25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120680" cy="1354162"/>
          </a:xfrm>
        </p:spPr>
        <p:txBody>
          <a:bodyPr/>
          <a:lstStyle>
            <a:lvl1pPr algn="l">
              <a:defRPr>
                <a:solidFill>
                  <a:srgbClr val="591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7D75-0769-4DD3-B67E-9CB14CD94FC5}" type="datetime1">
              <a:rPr lang="en-IE" smtClean="0"/>
              <a:t>21/06/2021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52AB231-68C5-4326-9303-E9E2C0C8C9ED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028" name="Picture 4" descr="U:\Community\Fingal Public Participation Network 2017 Official Folder\Communications\Logos\Fingal Logo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89" y="114300"/>
            <a:ext cx="2315536" cy="116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1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46CA-E346-447B-B159-13DDE3107734}" type="datetime1">
              <a:rPr lang="en-IE" smtClean="0"/>
              <a:t>21/06/2021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932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:\Community\Fingal Public Participation Network 2017 Official Folder\Communications\Logos\right_corner_pre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85" y="4149080"/>
            <a:ext cx="323051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:\Community\Fingal Public Participation Network 2017 Official Folder\Communications\Logos\left_corner_pres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"/>
            <a:ext cx="3010525" cy="25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:\Community\Fingal Public Participation Network 2017 Official Folder\Communications\Logos\Fingal Logo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89" y="114300"/>
            <a:ext cx="2315536" cy="116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02" y="341784"/>
            <a:ext cx="6131024" cy="1143000"/>
          </a:xfrm>
        </p:spPr>
        <p:txBody>
          <a:bodyPr/>
          <a:lstStyle>
            <a:lvl1pPr algn="l">
              <a:defRPr>
                <a:solidFill>
                  <a:srgbClr val="591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0A79-86B4-4AC5-A4F8-093082875494}" type="datetime1">
              <a:rPr lang="en-IE" smtClean="0"/>
              <a:t>21/06/2021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2AB231-68C5-4326-9303-E9E2C0C8C9ED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14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12A3-CCC4-4201-A2B0-0AFB82EACD6C}" type="datetime1">
              <a:rPr lang="en-IE" smtClean="0"/>
              <a:t>21/06/2021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410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4D1C-D49F-461F-A50B-4BE26A1633A6}" type="datetime1">
              <a:rPr lang="en-IE" smtClean="0"/>
              <a:t>21/06/2021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824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A511-E5A9-42FE-857F-93954AD850AE}" type="datetime1">
              <a:rPr lang="en-IE" smtClean="0"/>
              <a:t>21/06/2021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654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636A4-EB35-4444-BAD2-80EE2F30E2E7}" type="datetime1">
              <a:rPr lang="en-IE" smtClean="0"/>
              <a:t>21/06/2021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048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C559-B497-40F7-8071-523312F1B17B}" type="datetime1">
              <a:rPr lang="en-IE" smtClean="0"/>
              <a:t>21/06/2021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2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D21794-3391-4B3E-8D31-C93CE7A5A5AC}" type="datetime1">
              <a:rPr lang="en-IE" smtClean="0"/>
              <a:t>21/06/2021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2AB231-68C5-4326-9303-E9E2C0C8C9E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904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3600" b="1" dirty="0"/>
              <a:t>Secretariat Report</a:t>
            </a:r>
            <a:endParaRPr lang="en-IE" sz="3600" dirty="0">
              <a:solidFill>
                <a:srgbClr val="591B5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E" dirty="0">
              <a:solidFill>
                <a:srgbClr val="BF1E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00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Deemed Elected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0976FDC-65FE-428E-90B1-B2DB14646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495101"/>
              </p:ext>
            </p:extLst>
          </p:nvPr>
        </p:nvGraphicFramePr>
        <p:xfrm>
          <a:off x="457200" y="1628775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695921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dirty="0"/>
                        <a:t>LCDC Candidate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0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Ann Lynch  - Environment Seat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1964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12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dirty="0"/>
              <a:t>Launched by the Department in November 2020.</a:t>
            </a:r>
          </a:p>
          <a:p>
            <a:pPr>
              <a:lnSpc>
                <a:spcPct val="150000"/>
              </a:lnSpc>
            </a:pPr>
            <a:r>
              <a:rPr lang="en-IE" dirty="0"/>
              <a:t>Mandatory for every PPN to comply with</a:t>
            </a:r>
          </a:p>
          <a:p>
            <a:pPr>
              <a:lnSpc>
                <a:spcPct val="150000"/>
              </a:lnSpc>
            </a:pPr>
            <a:r>
              <a:rPr lang="en-IE" dirty="0"/>
              <a:t>2+ year consultation process</a:t>
            </a:r>
          </a:p>
          <a:p>
            <a:pPr>
              <a:lnSpc>
                <a:spcPct val="150000"/>
              </a:lnSpc>
            </a:pPr>
            <a:r>
              <a:rPr lang="en-IE" dirty="0"/>
              <a:t>Provides clarity and guidance on how PPNs should operate.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48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BAD6-B8B6-314A-A003-9785159E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5C4D-400D-9C4F-9B92-9D392B59B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December 2020: </a:t>
            </a:r>
          </a:p>
          <a:p>
            <a:pPr lvl="1"/>
            <a:r>
              <a:rPr lang="en-GB" dirty="0"/>
              <a:t>The Secretariat decided to review the operations of the PPN against the mandatory requirements of the handbook and the best practice suggestions of the handbook. </a:t>
            </a:r>
            <a:br>
              <a:rPr lang="en-GB" dirty="0"/>
            </a:br>
            <a:endParaRPr lang="en-GB" dirty="0"/>
          </a:p>
          <a:p>
            <a:r>
              <a:rPr lang="en-GB" dirty="0"/>
              <a:t>January 2021: </a:t>
            </a:r>
          </a:p>
          <a:p>
            <a:pPr lvl="1"/>
            <a:r>
              <a:rPr lang="en-GB" dirty="0"/>
              <a:t>A working group was setup, an external facilitator was engaged and work commenced.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CCEB-1883-9D43-8FBB-22D4AE29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40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C53E-5BF3-1543-B073-310CF1E5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6EA0-0E16-D842-8F02-7DB9BCBBA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GB" dirty="0"/>
              <a:t>Assess PPN compliance with 39 mandatory requirements. </a:t>
            </a:r>
          </a:p>
          <a:p>
            <a:pPr>
              <a:lnSpc>
                <a:spcPct val="160000"/>
              </a:lnSpc>
            </a:pPr>
            <a:r>
              <a:rPr lang="en-GB" dirty="0"/>
              <a:t>Assess 12 best practice guidance measures and identify what additional measures the PPN may wish to introduce.</a:t>
            </a:r>
          </a:p>
          <a:p>
            <a:pPr>
              <a:lnSpc>
                <a:spcPct val="160000"/>
              </a:lnSpc>
            </a:pPr>
            <a:r>
              <a:rPr lang="en-GB" dirty="0"/>
              <a:t>Report on these findings with recommendations to the plenary. </a:t>
            </a:r>
          </a:p>
          <a:p>
            <a:pPr>
              <a:lnSpc>
                <a:spcPct val="160000"/>
              </a:lnSpc>
            </a:pPr>
            <a:r>
              <a:rPr lang="en-GB" dirty="0"/>
              <a:t>Initial final report published in May and information meeting held for Plenary members. </a:t>
            </a:r>
          </a:p>
          <a:p>
            <a:pPr>
              <a:lnSpc>
                <a:spcPct val="160000"/>
              </a:lnSpc>
            </a:pPr>
            <a:r>
              <a:rPr lang="en-GB" dirty="0"/>
              <a:t>Final draft published in June.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C469-6D52-AD4E-A917-20AF8285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733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FD9-8A66-8D4C-B3F1-45D261A8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Outcome – Mandatory Requirements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92A7A3-C64D-7644-B0F2-DD7DB58C23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9498744"/>
              </p:ext>
            </p:extLst>
          </p:nvPr>
        </p:nvGraphicFramePr>
        <p:xfrm>
          <a:off x="457200" y="1600200"/>
          <a:ext cx="8229600" cy="140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626">
                  <a:extLst>
                    <a:ext uri="{9D8B030D-6E8A-4147-A177-3AD203B41FA5}">
                      <a16:colId xmlns:a16="http://schemas.microsoft.com/office/drawing/2014/main" val="1563620122"/>
                    </a:ext>
                  </a:extLst>
                </a:gridCol>
                <a:gridCol w="718907">
                  <a:extLst>
                    <a:ext uri="{9D8B030D-6E8A-4147-A177-3AD203B41FA5}">
                      <a16:colId xmlns:a16="http://schemas.microsoft.com/office/drawing/2014/main" val="892963845"/>
                    </a:ext>
                  </a:extLst>
                </a:gridCol>
                <a:gridCol w="6166067">
                  <a:extLst>
                    <a:ext uri="{9D8B030D-6E8A-4147-A177-3AD203B41FA5}">
                      <a16:colId xmlns:a16="http://schemas.microsoft.com/office/drawing/2014/main" val="1308455819"/>
                    </a:ext>
                  </a:extLst>
                </a:gridCol>
              </a:tblGrid>
              <a:tr h="194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I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>
                    <a:solidFill>
                      <a:srgbClr val="591B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I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>
                    <a:solidFill>
                      <a:srgbClr val="591B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</a:t>
                      </a:r>
                      <a:endParaRPr lang="en-I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>
                    <a:solidFill>
                      <a:srgbClr val="591B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13504"/>
                  </a:ext>
                </a:extLst>
              </a:tr>
              <a:tr h="357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lang="en-I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no serious deviations from the mandatory requirements.</a:t>
                      </a:r>
                      <a:endParaRPr lang="en-I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/>
                </a:tc>
                <a:extLst>
                  <a:ext uri="{0D108BD9-81ED-4DB2-BD59-A6C34878D82A}">
                    <a16:rowId xmlns:a16="http://schemas.microsoft.com/office/drawing/2014/main" val="1673556034"/>
                  </a:ext>
                </a:extLst>
              </a:tr>
              <a:tr h="357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</a:t>
                      </a:r>
                      <a:endParaRPr lang="en-I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I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minor or part deviations in some places. </a:t>
                      </a:r>
                      <a:endParaRPr lang="en-I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/>
                </a:tc>
                <a:extLst>
                  <a:ext uri="{0D108BD9-81ED-4DB2-BD59-A6C34878D82A}">
                    <a16:rowId xmlns:a16="http://schemas.microsoft.com/office/drawing/2014/main" val="2497897959"/>
                  </a:ext>
                </a:extLst>
              </a:tr>
              <a:tr h="357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I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>
                    <a:solidFill>
                      <a:srgbClr val="39B5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I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compliance with mandatory requirements in 71% of cases.</a:t>
                      </a:r>
                      <a:endParaRPr lang="en-I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7733" marR="87733" marT="43866" marB="43866"/>
                </a:tc>
                <a:extLst>
                  <a:ext uri="{0D108BD9-81ED-4DB2-BD59-A6C34878D82A}">
                    <a16:rowId xmlns:a16="http://schemas.microsoft.com/office/drawing/2014/main" val="1466134224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9CBA6-12BC-E345-84DB-67961645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02" y="3284984"/>
            <a:ext cx="8216198" cy="28411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/>
              <a:t>Each mandatory requirement assessed using the Traffic Light System. </a:t>
            </a:r>
          </a:p>
          <a:p>
            <a:pPr>
              <a:lnSpc>
                <a:spcPct val="170000"/>
              </a:lnSpc>
            </a:pPr>
            <a:r>
              <a:rPr lang="en-GB" b="1" dirty="0"/>
              <a:t>Red: </a:t>
            </a:r>
            <a:r>
              <a:rPr lang="en-GB" dirty="0"/>
              <a:t>No serious contravention of the handbook exists that would be of concern to key stakeholders. </a:t>
            </a:r>
          </a:p>
          <a:p>
            <a:pPr>
              <a:lnSpc>
                <a:spcPct val="170000"/>
              </a:lnSpc>
            </a:pPr>
            <a:r>
              <a:rPr lang="en-IE" b="1" dirty="0"/>
              <a:t>Amber: </a:t>
            </a:r>
            <a:r>
              <a:rPr lang="en-IE" dirty="0"/>
              <a:t>In most cases, there is a simple operational change required. In a few cases, minor amendments to the constitution are required. In some cases, the process exists, or existed, but is not currently active.</a:t>
            </a:r>
          </a:p>
          <a:p>
            <a:pPr>
              <a:lnSpc>
                <a:spcPct val="170000"/>
              </a:lnSpc>
            </a:pPr>
            <a:r>
              <a:rPr lang="en-IE" b="1" dirty="0"/>
              <a:t>Green: </a:t>
            </a:r>
            <a:r>
              <a:rPr lang="en-IE" dirty="0"/>
              <a:t>No action required, PPN should continuously monitor to ensure active compliance.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8010C-E26F-2D46-A48F-5126FFF7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20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B069-ABBA-6341-89A7-5CFE300F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Mandatory Sample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0B63E-5A47-3446-ADBB-8EF284AC6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Implement new Secretariat structure to include geographical seats.</a:t>
            </a:r>
          </a:p>
          <a:p>
            <a:pPr>
              <a:lnSpc>
                <a:spcPct val="150000"/>
              </a:lnSpc>
            </a:pPr>
            <a:r>
              <a:rPr lang="en-GB" dirty="0"/>
              <a:t>Establish a quorum for the plenary.</a:t>
            </a:r>
          </a:p>
          <a:p>
            <a:pPr>
              <a:lnSpc>
                <a:spcPct val="150000"/>
              </a:lnSpc>
            </a:pPr>
            <a:r>
              <a:rPr lang="en-GB" dirty="0"/>
              <a:t>Create a PPN Representative Journey framework – to ensure PPN Reps are supported as best as possible. </a:t>
            </a:r>
          </a:p>
          <a:p>
            <a:pPr>
              <a:lnSpc>
                <a:spcPct val="150000"/>
              </a:lnSpc>
            </a:pPr>
            <a:r>
              <a:rPr lang="en-GB" dirty="0"/>
              <a:t>Re-establish the PPN Staff Liaison Committee.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1B19E-22C4-D34D-8177-7C12F5BD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170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67A9-59B5-8B4C-9F86-82BF2161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Best Practice Sample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6E101-4F6E-C345-B513-6C7FDF072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GB" dirty="0"/>
              <a:t>Improve evaluation of PPN meetings and conduct annual survey with PPN members. </a:t>
            </a:r>
          </a:p>
          <a:p>
            <a:pPr>
              <a:lnSpc>
                <a:spcPct val="160000"/>
              </a:lnSpc>
            </a:pPr>
            <a:r>
              <a:rPr lang="en-GB" dirty="0"/>
              <a:t>Roll out facilitator training to the Secretariat every two years.</a:t>
            </a:r>
          </a:p>
          <a:p>
            <a:pPr>
              <a:lnSpc>
                <a:spcPct val="160000"/>
              </a:lnSpc>
            </a:pPr>
            <a:r>
              <a:rPr lang="en-GB" dirty="0"/>
              <a:t>Share best practice guidelines with committees with PPN Representatives.</a:t>
            </a:r>
          </a:p>
          <a:p>
            <a:pPr>
              <a:lnSpc>
                <a:spcPct val="160000"/>
              </a:lnSpc>
            </a:pPr>
            <a:r>
              <a:rPr lang="en-GB" dirty="0"/>
              <a:t>Enhance FCC reporting on supporting the PPN.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92D68-363F-4E42-AA0C-3EC74081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49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A914-C605-F04C-96FE-466545E6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Questions in the chat box </a:t>
            </a:r>
            <a:br>
              <a:rPr lang="en-GB" sz="2400" b="1" dirty="0"/>
            </a:br>
            <a:r>
              <a:rPr lang="en-GB" sz="2400" b="1" dirty="0"/>
              <a:t>&amp;</a:t>
            </a:r>
            <a:br>
              <a:rPr lang="en-GB" sz="2400" b="1" dirty="0"/>
            </a:br>
            <a:r>
              <a:rPr lang="en-GB" sz="2400" b="1" dirty="0"/>
              <a:t>Ratification by Zoom Poll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52F1F-C97F-5A42-9A5F-CBECE15F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17</a:t>
            </a:fld>
            <a:endParaRPr lang="en-IE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21771332-1769-0944-B1F2-2F27A3B87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" t="1961" r="-2" b="1725"/>
          <a:stretch/>
        </p:blipFill>
        <p:spPr>
          <a:xfrm>
            <a:off x="611560" y="1578629"/>
            <a:ext cx="3460508" cy="4752975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807548B-08E9-2946-B6A3-34A4BEDA2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87" y="1578627"/>
            <a:ext cx="3404380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A70850-C05B-41C7-AEDF-6DD9D8DD0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15447"/>
          <a:stretch/>
        </p:blipFill>
        <p:spPr>
          <a:xfrm>
            <a:off x="0" y="44624"/>
            <a:ext cx="5769641" cy="7002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DE685-0091-47DC-8A1E-F2532CB4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050" y="1916831"/>
            <a:ext cx="1735171" cy="3978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>
                <a:solidFill>
                  <a:srgbClr val="FFFFFF"/>
                </a:solidFill>
              </a:rPr>
              <a:t>fdfdfd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D4EE5-B2A2-4A89-AFC3-C02FE77A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0221" y="6356350"/>
            <a:ext cx="66512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452AB231-68C5-4326-9303-E9E2C0C8C9ED}" type="slidenum">
              <a:rPr lang="en-US">
                <a:solidFill>
                  <a:srgbClr val="FFFFFF">
                    <a:alpha val="70000"/>
                  </a:srgbClr>
                </a:solidFill>
                <a:latin typeface="+mn-lt"/>
                <a:cs typeface="+mn-cs"/>
              </a:rPr>
              <a:pPr defTabSz="457200">
                <a:spcAft>
                  <a:spcPts val="600"/>
                </a:spcAft>
              </a:pPr>
              <a:t>18</a:t>
            </a:fld>
            <a:endParaRPr lang="en-US">
              <a:solidFill>
                <a:srgbClr val="FFFFFF">
                  <a:alpha val="70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B51B5F-5FEE-4D72-81CA-19D8DD8487E6}"/>
              </a:ext>
            </a:extLst>
          </p:cNvPr>
          <p:cNvSpPr txBox="1"/>
          <p:nvPr/>
        </p:nvSpPr>
        <p:spPr>
          <a:xfrm>
            <a:off x="6115050" y="1340768"/>
            <a:ext cx="27774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u="sng" dirty="0"/>
              <a:t>Break</a:t>
            </a:r>
            <a:r>
              <a:rPr lang="en-IE" sz="6000" dirty="0"/>
              <a:t> </a:t>
            </a:r>
          </a:p>
          <a:p>
            <a:pPr algn="ctr"/>
            <a:endParaRPr lang="en-IE" dirty="0"/>
          </a:p>
          <a:p>
            <a:pPr algn="ctr"/>
            <a:r>
              <a:rPr lang="en-IE" sz="2400" dirty="0"/>
              <a:t>Please turn off your camera and audio for the duration of the break</a:t>
            </a:r>
          </a:p>
          <a:p>
            <a:pPr algn="ctr"/>
            <a:endParaRPr lang="en-IE" sz="2400" dirty="0"/>
          </a:p>
          <a:p>
            <a:pPr algn="ctr"/>
            <a:r>
              <a:rPr lang="en-IE" sz="2400" b="1" dirty="0"/>
              <a:t>See you back here at: </a:t>
            </a:r>
          </a:p>
          <a:p>
            <a:pPr algn="ctr"/>
            <a:endParaRPr lang="en-IE" dirty="0"/>
          </a:p>
          <a:p>
            <a:pPr algn="ctr"/>
            <a:r>
              <a:rPr lang="en-IE" sz="6000" dirty="0"/>
              <a:t>8.15pm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125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23271"/>
            <a:ext cx="9144000" cy="821953"/>
          </a:xfrm>
        </p:spPr>
        <p:txBody>
          <a:bodyPr>
            <a:noAutofit/>
          </a:bodyPr>
          <a:lstStyle/>
          <a:p>
            <a:r>
              <a:rPr lang="en-IE" sz="3600" b="1" dirty="0">
                <a:solidFill>
                  <a:srgbClr val="591B56"/>
                </a:solidFill>
              </a:rPr>
              <a:t>Review of PPN Strategic Plan</a:t>
            </a:r>
            <a:endParaRPr lang="en-IE" sz="3600" dirty="0">
              <a:solidFill>
                <a:srgbClr val="591B5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40896"/>
            <a:ext cx="9144000" cy="60047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BF1E2E"/>
                </a:solidFill>
              </a:rPr>
              <a:t>Angela Rogers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54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</a:t>
            </a:fld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2616" y="0"/>
            <a:ext cx="10866382" cy="73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D8E1B-D5BE-4F57-B42F-A1077AC4CB86}"/>
              </a:ext>
            </a:extLst>
          </p:cNvPr>
          <p:cNvSpPr txBox="1"/>
          <p:nvPr/>
        </p:nvSpPr>
        <p:spPr>
          <a:xfrm>
            <a:off x="1055448" y="548680"/>
            <a:ext cx="704494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8000" dirty="0"/>
              <a:t>Welcome </a:t>
            </a:r>
          </a:p>
          <a:p>
            <a:pPr algn="ctr"/>
            <a:r>
              <a:rPr lang="en-IE" sz="8000" dirty="0"/>
              <a:t>&amp;</a:t>
            </a:r>
          </a:p>
          <a:p>
            <a:pPr algn="ctr"/>
            <a:r>
              <a:rPr lang="en-IE" sz="8000" dirty="0"/>
              <a:t>Meeting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334019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96B0-0C0A-174D-B534-AF25115C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911C-6992-B84F-8ABF-3BD70E86F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Strategic Plan was published in 2018 and due to run to 2021.</a:t>
            </a:r>
          </a:p>
          <a:p>
            <a:pPr>
              <a:lnSpc>
                <a:spcPct val="150000"/>
              </a:lnSpc>
            </a:pPr>
            <a:r>
              <a:rPr lang="en-GB" dirty="0"/>
              <a:t>17 actions across 4 goals. </a:t>
            </a:r>
          </a:p>
          <a:p>
            <a:pPr>
              <a:lnSpc>
                <a:spcPct val="150000"/>
              </a:lnSpc>
            </a:pPr>
            <a:r>
              <a:rPr lang="en-GB" dirty="0"/>
              <a:t>A mid-term review was due in 2020. Not undertaken due to: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COVID-19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Staff Turnover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Prioritising other aspects of PPN workload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Imminent publication of PPN handbook (happened in </a:t>
            </a:r>
            <a:r>
              <a:rPr lang="en-GB" dirty="0" err="1"/>
              <a:t>Noember</a:t>
            </a:r>
            <a:r>
              <a:rPr lang="en-GB" dirty="0"/>
              <a:t> 2020)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2109A-2126-B641-BE41-32A1008E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390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13C5-63A1-A54A-8CDB-C1E5F178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F135-4DD1-0444-89CC-DB85702F3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commenced with the view to: </a:t>
            </a:r>
          </a:p>
          <a:p>
            <a:pPr lvl="1"/>
            <a:r>
              <a:rPr lang="en-GB" dirty="0"/>
              <a:t>Extending the implementation time by 1 year. </a:t>
            </a:r>
          </a:p>
          <a:p>
            <a:pPr lvl="1"/>
            <a:r>
              <a:rPr lang="en-GB" dirty="0"/>
              <a:t>Putting a plan in place to close out actions. </a:t>
            </a:r>
          </a:p>
          <a:p>
            <a:pPr lvl="1"/>
            <a:r>
              <a:rPr lang="en-GB" dirty="0"/>
              <a:t>Accounting for implications of the PPN Handbook Review recommendations. </a:t>
            </a:r>
          </a:p>
          <a:p>
            <a:pPr lvl="1"/>
            <a:r>
              <a:rPr lang="en-GB" dirty="0"/>
              <a:t>Any other emerging influences on the PPN. </a:t>
            </a:r>
          </a:p>
          <a:p>
            <a:pPr lvl="1"/>
            <a:r>
              <a:rPr lang="en-GB" dirty="0"/>
              <a:t>Updating membership profile. </a:t>
            </a:r>
          </a:p>
          <a:p>
            <a:pPr lvl="1"/>
            <a:r>
              <a:rPr lang="en-GB" dirty="0"/>
              <a:t>Surveying members on PPN operations.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7147E-9136-FE47-9D77-8FF31EDE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7939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091-333D-E14A-B860-543218A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FF5A-8B77-164C-AA18-1C1869D3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PPN Members survey responses</a:t>
            </a:r>
          </a:p>
          <a:p>
            <a:pPr lvl="1"/>
            <a:r>
              <a:rPr lang="en-GB" dirty="0"/>
              <a:t>Over 200 comments/suggestions received from 87 respondents. </a:t>
            </a:r>
          </a:p>
          <a:p>
            <a:r>
              <a:rPr lang="en-GB" dirty="0"/>
              <a:t>Publish draft review in late June.</a:t>
            </a:r>
          </a:p>
          <a:p>
            <a:r>
              <a:rPr lang="en-GB" dirty="0"/>
              <a:t>Information evening in early July.</a:t>
            </a:r>
          </a:p>
          <a:p>
            <a:r>
              <a:rPr lang="en-GB" dirty="0"/>
              <a:t>Complete review by mid July. </a:t>
            </a:r>
          </a:p>
          <a:p>
            <a:r>
              <a:rPr lang="en-GB" dirty="0"/>
              <a:t>Feedback to Plenary in November.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F6A0-B7FC-4748-9536-3447ECB9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549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Plenary Meeting</a:t>
            </a:r>
            <a:endParaRPr lang="en-I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Ema Idowu, Facilitator Fingal PPN Secretariat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153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Activity Report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Fingal PPN Secretariat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409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13C5-63A1-A54A-8CDB-C1E5F178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04664"/>
            <a:ext cx="6120680" cy="5801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5A8CA6-856E-461A-921E-59EFA3198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01" y="-171400"/>
            <a:ext cx="9400401" cy="7279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7147E-9136-FE47-9D77-8FF31EDE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2512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13C5-63A1-A54A-8CDB-C1E5F178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04664"/>
            <a:ext cx="6120680" cy="5801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7147E-9136-FE47-9D77-8FF31EDE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26</a:t>
            </a:fld>
            <a:endParaRPr lang="en-I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767C61-2BC4-447D-8C87-9515F85B4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" y="1398786"/>
            <a:ext cx="8798829" cy="4392414"/>
          </a:xfrm>
        </p:spPr>
      </p:pic>
    </p:spTree>
    <p:extLst>
      <p:ext uri="{BB962C8B-B14F-4D97-AF65-F5344CB8AC3E}">
        <p14:creationId xmlns:p14="http://schemas.microsoft.com/office/powerpoint/2010/main" val="205618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911C-6992-B84F-8ABF-3BD70E86F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Strategic Plan was published in 2018 and due to run to 2021.</a:t>
            </a:r>
          </a:p>
          <a:p>
            <a:pPr>
              <a:lnSpc>
                <a:spcPct val="150000"/>
              </a:lnSpc>
            </a:pPr>
            <a:r>
              <a:rPr lang="en-GB" dirty="0"/>
              <a:t>17 actions across 4 goals. </a:t>
            </a:r>
          </a:p>
          <a:p>
            <a:pPr>
              <a:lnSpc>
                <a:spcPct val="150000"/>
              </a:lnSpc>
            </a:pPr>
            <a:r>
              <a:rPr lang="en-GB" dirty="0"/>
              <a:t>A mid-term review was due in 2020. Not undertaken due to: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COVID-19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Staff Turnover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Prioritising other aspects of PPN workload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Imminent publication of PPN handbook (happened in </a:t>
            </a:r>
            <a:r>
              <a:rPr lang="en-GB" dirty="0" err="1"/>
              <a:t>Noember</a:t>
            </a:r>
            <a:r>
              <a:rPr lang="en-GB" dirty="0"/>
              <a:t> 2020)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2109A-2126-B641-BE41-32A1008E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27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B660A-8E54-43CF-8911-2656DCF72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5880" y="1404640"/>
            <a:ext cx="8280920" cy="49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0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091-333D-E14A-B860-543218A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Linkage Group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50D74D-4D09-437D-9731-635144F32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7056783" cy="58890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F6A0-B7FC-4748-9536-3447ECB9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7954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091-333D-E14A-B860-543218A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Linkage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F6A0-B7FC-4748-9536-3447ECB9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29</a:t>
            </a:fld>
            <a:endParaRPr lang="en-I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1E5C1A-37CF-4A7E-87FC-2915DCD5E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0" y="1628800"/>
            <a:ext cx="8171017" cy="4691988"/>
          </a:xfrm>
        </p:spPr>
      </p:pic>
    </p:spTree>
    <p:extLst>
      <p:ext uri="{BB962C8B-B14F-4D97-AF65-F5344CB8AC3E}">
        <p14:creationId xmlns:p14="http://schemas.microsoft.com/office/powerpoint/2010/main" val="322291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3</a:t>
            </a:fld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662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36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091-333D-E14A-B860-543218A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Linkage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F6A0-B7FC-4748-9536-3447ECB9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30</a:t>
            </a:fld>
            <a:endParaRPr lang="en-I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108513-852B-43D8-9663-FC0CC63DB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4423"/>
            <a:ext cx="7272808" cy="6008332"/>
          </a:xfrm>
        </p:spPr>
      </p:pic>
    </p:spTree>
    <p:extLst>
      <p:ext uri="{BB962C8B-B14F-4D97-AF65-F5344CB8AC3E}">
        <p14:creationId xmlns:p14="http://schemas.microsoft.com/office/powerpoint/2010/main" val="744111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091-333D-E14A-B860-543218A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Linkage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F6A0-B7FC-4748-9536-3447ECB9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31</a:t>
            </a:fld>
            <a:endParaRPr lang="en-I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BE071B-ED7C-49F0-99B8-C204841F8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8176"/>
            <a:ext cx="6347048" cy="6044117"/>
          </a:xfrm>
        </p:spPr>
      </p:pic>
    </p:spTree>
    <p:extLst>
      <p:ext uri="{BB962C8B-B14F-4D97-AF65-F5344CB8AC3E}">
        <p14:creationId xmlns:p14="http://schemas.microsoft.com/office/powerpoint/2010/main" val="4101922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091-333D-E14A-B860-543218A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Linkage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F6A0-B7FC-4748-9536-3447ECB9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32</a:t>
            </a:fld>
            <a:endParaRPr lang="en-I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564FC71-A751-43E3-AB01-8D03551AA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6264696" cy="5990917"/>
          </a:xfrm>
        </p:spPr>
      </p:pic>
    </p:spTree>
    <p:extLst>
      <p:ext uri="{BB962C8B-B14F-4D97-AF65-F5344CB8AC3E}">
        <p14:creationId xmlns:p14="http://schemas.microsoft.com/office/powerpoint/2010/main" val="2053292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Open Plenary Session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Interventions and Questions from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0589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We now bring the meeting to an end. We would like to thank you all for participating in this evening’s meeting.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Thank you, good night.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400" dirty="0">
                <a:solidFill>
                  <a:srgbClr val="FF0000"/>
                </a:solidFill>
              </a:rPr>
              <a:t>Anthony</a:t>
            </a:r>
            <a:r>
              <a:rPr lang="en-IE" sz="1600" dirty="0">
                <a:solidFill>
                  <a:srgbClr val="FF0000"/>
                </a:solidFill>
              </a:rPr>
              <a:t> </a:t>
            </a:r>
            <a:r>
              <a:rPr lang="en-IE" sz="2400" dirty="0">
                <a:solidFill>
                  <a:srgbClr val="FF0000"/>
                </a:solidFill>
              </a:rPr>
              <a:t>Brennan</a:t>
            </a:r>
            <a:r>
              <a:rPr lang="en-IE" sz="1600" dirty="0">
                <a:solidFill>
                  <a:srgbClr val="FF0000"/>
                </a:solidFill>
              </a:rPr>
              <a:t> - </a:t>
            </a:r>
            <a:r>
              <a:rPr lang="en-IE" sz="2400" dirty="0">
                <a:solidFill>
                  <a:srgbClr val="FF0000"/>
                </a:solidFill>
              </a:rPr>
              <a:t>Facilitator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157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23rd June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24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120680" cy="1354162"/>
          </a:xfrm>
        </p:spPr>
        <p:txBody>
          <a:bodyPr/>
          <a:lstStyle/>
          <a:p>
            <a:r>
              <a:rPr lang="en-GB" dirty="0"/>
              <a:t>Agenda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0AF23-BE37-4C3A-A254-DDB30102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153400" cy="43924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1800" b="1" dirty="0"/>
              <a:t>7.10</a:t>
            </a:r>
            <a:r>
              <a:rPr lang="en-IE" sz="1800" dirty="0"/>
              <a:t>:		</a:t>
            </a:r>
            <a:r>
              <a:rPr lang="en-IE" sz="1800" b="1" dirty="0"/>
              <a:t>Launch</a:t>
            </a:r>
          </a:p>
          <a:p>
            <a:pPr marL="0" indent="0">
              <a:buNone/>
            </a:pPr>
            <a:r>
              <a:rPr lang="en-IE" sz="1800" dirty="0"/>
              <a:t>		Online Voting Information Session</a:t>
            </a:r>
          </a:p>
          <a:p>
            <a:pPr marL="0" indent="0">
              <a:buNone/>
            </a:pPr>
            <a:r>
              <a:rPr lang="en-IE" sz="1800" dirty="0"/>
              <a:t>		Candidate’s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dirty="0"/>
              <a:t>		</a:t>
            </a:r>
            <a:r>
              <a:rPr lang="en-IE" sz="1800" b="1" dirty="0"/>
              <a:t>Presentation</a:t>
            </a:r>
          </a:p>
          <a:p>
            <a:pPr marL="0" indent="0">
              <a:buNone/>
            </a:pPr>
            <a:r>
              <a:rPr lang="en-IE" sz="1800" dirty="0"/>
              <a:t>		PPN Handbook Review 			</a:t>
            </a:r>
          </a:p>
          <a:p>
            <a:pPr marL="0" indent="0">
              <a:buNone/>
            </a:pPr>
            <a:r>
              <a:rPr lang="en-IE" sz="1800" dirty="0"/>
              <a:t>		Ratification of Handbook Review recommendations		</a:t>
            </a:r>
          </a:p>
          <a:p>
            <a:pPr marL="0" indent="0">
              <a:buNone/>
            </a:pPr>
            <a:r>
              <a:rPr lang="en-IE" sz="1800" b="1" dirty="0"/>
              <a:t>8.00</a:t>
            </a:r>
            <a:r>
              <a:rPr lang="en-IE" sz="1800" dirty="0"/>
              <a:t>		</a:t>
            </a:r>
            <a:r>
              <a:rPr lang="en-IE" sz="1800" b="1" dirty="0"/>
              <a:t>Break</a:t>
            </a:r>
          </a:p>
          <a:p>
            <a:pPr marL="0" indent="0">
              <a:buNone/>
            </a:pPr>
            <a:endParaRPr lang="en-IE" sz="1800" b="1" dirty="0"/>
          </a:p>
          <a:p>
            <a:pPr marL="0" indent="0">
              <a:buNone/>
            </a:pPr>
            <a:r>
              <a:rPr lang="en-IE" sz="1800" b="1" dirty="0"/>
              <a:t>8.15 </a:t>
            </a:r>
            <a:r>
              <a:rPr lang="en-IE" sz="1800" dirty="0"/>
              <a:t>		Information session on the Fingal on the PPN Strategic Plan 		Review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b="1" dirty="0"/>
              <a:t>8.25	</a:t>
            </a:r>
            <a:r>
              <a:rPr lang="en-IE" sz="1800" dirty="0"/>
              <a:t>	</a:t>
            </a:r>
            <a:r>
              <a:rPr lang="en-GB" sz="1800" b="1" dirty="0"/>
              <a:t>PPN Plenary Meeting:</a:t>
            </a:r>
          </a:p>
          <a:p>
            <a:pPr marL="0" indent="0">
              <a:buNone/>
            </a:pPr>
            <a:r>
              <a:rPr lang="en-GB" sz="1800" dirty="0"/>
              <a:t>		Activity &amp; Finance Report</a:t>
            </a:r>
          </a:p>
          <a:p>
            <a:pPr marL="0" indent="0">
              <a:buNone/>
            </a:pPr>
            <a:r>
              <a:rPr lang="en-GB" sz="1800" dirty="0"/>
              <a:t>		Linkage Group Update</a:t>
            </a:r>
          </a:p>
          <a:p>
            <a:pPr marL="0" indent="0">
              <a:buNone/>
            </a:pPr>
            <a:r>
              <a:rPr lang="en-GB" sz="1800" dirty="0"/>
              <a:t>		Plenary Session</a:t>
            </a: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50762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Online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E" dirty="0"/>
              <a:t>This year we will hold our first online elections. </a:t>
            </a:r>
          </a:p>
          <a:p>
            <a:pPr>
              <a:lnSpc>
                <a:spcPct val="150000"/>
              </a:lnSpc>
            </a:pPr>
            <a:r>
              <a:rPr lang="en-IE" dirty="0"/>
              <a:t>This will take place using electronic voting software. </a:t>
            </a:r>
          </a:p>
          <a:p>
            <a:pPr>
              <a:lnSpc>
                <a:spcPct val="150000"/>
              </a:lnSpc>
            </a:pPr>
            <a:r>
              <a:rPr lang="en-IE" dirty="0"/>
              <a:t>Only your group’s nominated voters who attend the Plenary may cast a vote. </a:t>
            </a:r>
          </a:p>
          <a:p>
            <a:pPr>
              <a:lnSpc>
                <a:spcPct val="150000"/>
              </a:lnSpc>
            </a:pPr>
            <a:r>
              <a:rPr lang="en-IE" dirty="0"/>
              <a:t>An email with a voting link attachment will be sent to your groups nominated voter.</a:t>
            </a:r>
          </a:p>
          <a:p>
            <a:pPr>
              <a:lnSpc>
                <a:spcPct val="150000"/>
              </a:lnSpc>
            </a:pPr>
            <a:r>
              <a:rPr lang="en-IE" dirty="0"/>
              <a:t>The election will open 9 a.m. 25</a:t>
            </a:r>
            <a:r>
              <a:rPr lang="en-IE" baseline="30000" dirty="0"/>
              <a:t>th </a:t>
            </a:r>
            <a:r>
              <a:rPr lang="en-IE" dirty="0"/>
              <a:t>June and close at midnight 25</a:t>
            </a:r>
            <a:r>
              <a:rPr lang="en-IE" baseline="30000" dirty="0"/>
              <a:t>th </a:t>
            </a:r>
            <a:r>
              <a:rPr lang="en-IE" dirty="0"/>
              <a:t>June. </a:t>
            </a:r>
          </a:p>
          <a:p>
            <a:pPr>
              <a:lnSpc>
                <a:spcPct val="150000"/>
              </a:lnSpc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96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Candidates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0976FDC-65FE-428E-90B1-B2DB14646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234538"/>
              </p:ext>
            </p:extLst>
          </p:nvPr>
        </p:nvGraphicFramePr>
        <p:xfrm>
          <a:off x="457200" y="1628775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695921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dirty="0"/>
                        <a:t>Secretariat Candidates - Community Pillar 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0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Anthony </a:t>
                      </a:r>
                      <a:r>
                        <a:rPr lang="en-IE" dirty="0" err="1"/>
                        <a:t>Ugbiyobo</a:t>
                      </a:r>
                      <a:r>
                        <a:rPr lang="en-I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1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Gareth Walsh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2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Yetunde Joyce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19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Samantha Dooley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6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Sean O’ </a:t>
                      </a:r>
                      <a:r>
                        <a:rPr lang="en-IE" dirty="0" err="1"/>
                        <a:t>Gormon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1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/>
                        <a:t>Sakinah</a:t>
                      </a:r>
                      <a:r>
                        <a:rPr lang="en-IE" dirty="0"/>
                        <a:t> </a:t>
                      </a:r>
                      <a:r>
                        <a:rPr lang="en-IE" dirty="0" err="1"/>
                        <a:t>Debola</a:t>
                      </a:r>
                      <a:r>
                        <a:rPr lang="en-IE" dirty="0"/>
                        <a:t> Abdul-</a:t>
                      </a:r>
                      <a:r>
                        <a:rPr lang="en-IE" dirty="0" err="1"/>
                        <a:t>Ibiyeye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5486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03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Candidates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0976FDC-65FE-428E-90B1-B2DB14646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283533"/>
              </p:ext>
            </p:extLst>
          </p:nvPr>
        </p:nvGraphicFramePr>
        <p:xfrm>
          <a:off x="457200" y="1628775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695921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dirty="0"/>
                        <a:t>LCDC Candidates - Community Pillar 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0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Anthony </a:t>
                      </a:r>
                      <a:r>
                        <a:rPr lang="en-IE" dirty="0" err="1"/>
                        <a:t>Ugbiyobo</a:t>
                      </a:r>
                      <a:r>
                        <a:rPr lang="en-I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1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Ian Lennon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2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/>
                        <a:t>Paularose</a:t>
                      </a:r>
                      <a:r>
                        <a:rPr lang="en-IE" dirty="0"/>
                        <a:t> McKenzie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19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/>
                        <a:t>Amaka</a:t>
                      </a:r>
                      <a:r>
                        <a:rPr lang="en-IE" dirty="0"/>
                        <a:t> Joyce </a:t>
                      </a:r>
                      <a:r>
                        <a:rPr lang="en-IE" dirty="0" err="1"/>
                        <a:t>Chuks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6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Audrey Wilhite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1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5486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805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Candidates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0976FDC-65FE-428E-90B1-B2DB14646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801853"/>
              </p:ext>
            </p:extLst>
          </p:nvPr>
        </p:nvGraphicFramePr>
        <p:xfrm>
          <a:off x="457200" y="1628775"/>
          <a:ext cx="8229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695921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dirty="0"/>
                        <a:t>LCDC Candidates – Social Pillar 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0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Ayodele Yusuf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1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Geraldine Rooney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2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Raghu Nath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19084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002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Deemed Elected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0976FDC-65FE-428E-90B1-B2DB14646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278620"/>
              </p:ext>
            </p:extLst>
          </p:nvPr>
        </p:nvGraphicFramePr>
        <p:xfrm>
          <a:off x="457200" y="1628775"/>
          <a:ext cx="8229600" cy="3355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695921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dirty="0"/>
                        <a:t>Secretariat 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0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Alice Davis – Social Inclusion Seat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19641"/>
                  </a:ext>
                </a:extLst>
              </a:tr>
              <a:tr h="586993">
                <a:tc>
                  <a:txBody>
                    <a:bodyPr/>
                    <a:lstStyle/>
                    <a:p>
                      <a:r>
                        <a:rPr lang="en-IE" dirty="0"/>
                        <a:t>Hanumantha Rao Marepalli – Social Inclusion Seat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2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Stephanie </a:t>
                      </a:r>
                      <a:r>
                        <a:rPr lang="en-IE" dirty="0" err="1"/>
                        <a:t>Obijiaku</a:t>
                      </a:r>
                      <a:r>
                        <a:rPr lang="en-IE" dirty="0"/>
                        <a:t> – Social Inclusion Seat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19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Ian Croft – Environment Seat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6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/>
                        <a:t>Cathal</a:t>
                      </a:r>
                      <a:r>
                        <a:rPr lang="en-IE" dirty="0"/>
                        <a:t> J Copeland - Environment Seat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7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Gerald O’Halloran – Environment </a:t>
                      </a:r>
                      <a:r>
                        <a:rPr lang="en-IE" dirty="0" err="1"/>
                        <a:t>Deat</a:t>
                      </a:r>
                      <a:r>
                        <a:rPr lang="en-I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60657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231-68C5-4326-9303-E9E2C0C8C9ED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03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8304</TotalTime>
  <Words>855</Words>
  <Application>Microsoft Office PowerPoint</Application>
  <PresentationFormat>On-screen Show (4:3)</PresentationFormat>
  <Paragraphs>203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Secretariat Report</vt:lpstr>
      <vt:lpstr>PowerPoint Presentation</vt:lpstr>
      <vt:lpstr>PowerPoint Presentation</vt:lpstr>
      <vt:lpstr>Agenda</vt:lpstr>
      <vt:lpstr>Online Voting</vt:lpstr>
      <vt:lpstr>Candidates</vt:lpstr>
      <vt:lpstr>Candidates</vt:lpstr>
      <vt:lpstr>Candidates</vt:lpstr>
      <vt:lpstr>Deemed Elected</vt:lpstr>
      <vt:lpstr>Deemed Elected</vt:lpstr>
      <vt:lpstr>Background</vt:lpstr>
      <vt:lpstr>Programme</vt:lpstr>
      <vt:lpstr>Approach</vt:lpstr>
      <vt:lpstr>Outcome – Mandatory Requirements</vt:lpstr>
      <vt:lpstr>Mandatory Sample Actions</vt:lpstr>
      <vt:lpstr>Best Practice Sample Actions</vt:lpstr>
      <vt:lpstr>Questions in the chat box  &amp; Ratification by Zoom Poll</vt:lpstr>
      <vt:lpstr>fdfdfd</vt:lpstr>
      <vt:lpstr>Review of PPN Strategic Plan</vt:lpstr>
      <vt:lpstr>Background</vt:lpstr>
      <vt:lpstr>Approach</vt:lpstr>
      <vt:lpstr>Next Steps</vt:lpstr>
      <vt:lpstr>Plenary Meeting</vt:lpstr>
      <vt:lpstr>Activity Report</vt:lpstr>
      <vt:lpstr>PowerPoint Presentation</vt:lpstr>
      <vt:lpstr>PowerPoint Presentation</vt:lpstr>
      <vt:lpstr>PowerPoint Presentation</vt:lpstr>
      <vt:lpstr>Linkage Group</vt:lpstr>
      <vt:lpstr>Linkage Group</vt:lpstr>
      <vt:lpstr>Linkage Group</vt:lpstr>
      <vt:lpstr>Linkage Group</vt:lpstr>
      <vt:lpstr>Linkage Group</vt:lpstr>
      <vt:lpstr>Open Plenary Session</vt:lpstr>
      <vt:lpstr>Close</vt:lpstr>
      <vt:lpstr>Thank You</vt:lpstr>
    </vt:vector>
  </TitlesOfParts>
  <Company>Fingal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PPN Regional Meeting: Swords</dc:title>
  <dc:creator>temp</dc:creator>
  <cp:lastModifiedBy>Laura Barton</cp:lastModifiedBy>
  <cp:revision>271</cp:revision>
  <dcterms:created xsi:type="dcterms:W3CDTF">2017-05-10T08:07:22Z</dcterms:created>
  <dcterms:modified xsi:type="dcterms:W3CDTF">2021-06-21T11:01:22Z</dcterms:modified>
</cp:coreProperties>
</file>